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handoutMasterIdLst>
    <p:handoutMasterId r:id="rId18"/>
  </p:handoutMasterIdLst>
  <p:sldIdLst>
    <p:sldId id="317" r:id="rId5"/>
    <p:sldId id="261" r:id="rId6"/>
    <p:sldId id="281" r:id="rId7"/>
    <p:sldId id="282" r:id="rId8"/>
    <p:sldId id="311" r:id="rId9"/>
    <p:sldId id="312" r:id="rId10"/>
    <p:sldId id="313" r:id="rId11"/>
    <p:sldId id="314" r:id="rId12"/>
    <p:sldId id="315" r:id="rId13"/>
    <p:sldId id="283" r:id="rId14"/>
    <p:sldId id="316" r:id="rId15"/>
    <p:sldId id="31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8766106-B548-03C1-B673-895793E887B5}" name="Jebens, Kevin (OJP)" initials="JK(" userId="S::Kevin.Jebens@usdoj.gov::efaee0ac-8230-4bd3-83a8-9b042bf0cf89" providerId="AD"/>
  <p188:author id="{C143C24B-5048-42C2-8FC6-9E1EA2DF02EA}" name="Qazilbash, Ruby (OJP)" initials="QR(" userId="S::Ruby.Qazilbash@usdoj.gov::c7132c59-efcf-4d15-abdc-e72f2cb218d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ie McLafferty" initials="JM" lastIdx="2" clrIdx="0">
    <p:extLst>
      <p:ext uri="{19B8F6BF-5375-455C-9EA6-DF929625EA0E}">
        <p15:presenceInfo xmlns:p15="http://schemas.microsoft.com/office/powerpoint/2012/main" userId="S::jmclafferty@prainc.com::cb9e5bda-f76a-4668-acb3-4b2649b8499a" providerId="AD"/>
      </p:ext>
    </p:extLst>
  </p:cmAuthor>
  <p:cmAuthor id="2" name="Sam Rogers" initials="SR" lastIdx="6" clrIdx="1">
    <p:extLst>
      <p:ext uri="{19B8F6BF-5375-455C-9EA6-DF929625EA0E}">
        <p15:presenceInfo xmlns:p15="http://schemas.microsoft.com/office/powerpoint/2012/main" userId="S::srogers@prainc.com::b1652486-8be4-47ac-b62e-2d947a53f2a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4D09A"/>
    <a:srgbClr val="306E36"/>
    <a:srgbClr val="5F0D14"/>
    <a:srgbClr val="103255"/>
    <a:srgbClr val="4239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640" autoAdjust="0"/>
    <p:restoredTop sz="94830" autoAdjust="0"/>
  </p:normalViewPr>
  <p:slideViewPr>
    <p:cSldViewPr snapToGrid="0">
      <p:cViewPr varScale="1">
        <p:scale>
          <a:sx n="73" d="100"/>
          <a:sy n="73" d="100"/>
        </p:scale>
        <p:origin x="224" y="122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91EEAF-5C1E-42B7-875B-D942E6AC32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9D56F0D-C18F-4374-92DD-74108C79CE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405E4-4925-49B7-AC27-6BCA739DE5FB}" type="datetimeFigureOut">
              <a:rPr lang="en-US" smtClean="0"/>
              <a:t>2/27/25</a:t>
            </a:fld>
            <a:endParaRPr lang="en-US" dirty="0"/>
          </a:p>
        </p:txBody>
      </p:sp>
      <p:sp>
        <p:nvSpPr>
          <p:cNvPr id="4" name="Footer Placeholder 3">
            <a:extLst>
              <a:ext uri="{FF2B5EF4-FFF2-40B4-BE49-F238E27FC236}">
                <a16:creationId xmlns:a16="http://schemas.microsoft.com/office/drawing/2014/main" id="{9B23DE2F-449C-4CF3-A2F4-C5AF3E7CB4C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0A31F63-E9C3-4CD2-A93A-196E6D80CD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7F935E-6EF1-45F5-81D1-7EB7E36CB1B0}" type="slidenum">
              <a:rPr lang="en-US" smtClean="0"/>
              <a:t>‹#›</a:t>
            </a:fld>
            <a:endParaRPr lang="en-US" dirty="0"/>
          </a:p>
        </p:txBody>
      </p:sp>
    </p:spTree>
    <p:extLst>
      <p:ext uri="{BB962C8B-B14F-4D97-AF65-F5344CB8AC3E}">
        <p14:creationId xmlns:p14="http://schemas.microsoft.com/office/powerpoint/2010/main" val="1522386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D215AE-B40B-4AEF-B48A-C7AB298CD600}" type="datetimeFigureOut">
              <a:rPr lang="en-US" smtClean="0"/>
              <a:t>2/27/25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1F4C0B-5B7A-498E-8229-927B3E27716A}" type="slidenum">
              <a:rPr lang="en-US" smtClean="0"/>
              <a:t>‹#›</a:t>
            </a:fld>
            <a:endParaRPr lang="en-US" dirty="0"/>
          </a:p>
        </p:txBody>
      </p:sp>
    </p:spTree>
    <p:extLst>
      <p:ext uri="{BB962C8B-B14F-4D97-AF65-F5344CB8AC3E}">
        <p14:creationId xmlns:p14="http://schemas.microsoft.com/office/powerpoint/2010/main" val="2852565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FQ0IoPN8Yrs&amp;ab_channel=Psych2Go"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1F4C0B-5B7A-498E-8229-927B3E27716A}" type="slidenum">
              <a:rPr lang="en-US" smtClean="0"/>
              <a:t>4</a:t>
            </a:fld>
            <a:endParaRPr lang="en-US" dirty="0"/>
          </a:p>
        </p:txBody>
      </p:sp>
    </p:spTree>
    <p:extLst>
      <p:ext uri="{BB962C8B-B14F-4D97-AF65-F5344CB8AC3E}">
        <p14:creationId xmlns:p14="http://schemas.microsoft.com/office/powerpoint/2010/main" val="3035361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1F4C0B-5B7A-498E-8229-927B3E27716A}" type="slidenum">
              <a:rPr lang="en-US" smtClean="0"/>
              <a:t>5</a:t>
            </a:fld>
            <a:endParaRPr lang="en-US" dirty="0"/>
          </a:p>
        </p:txBody>
      </p:sp>
    </p:spTree>
    <p:extLst>
      <p:ext uri="{BB962C8B-B14F-4D97-AF65-F5344CB8AC3E}">
        <p14:creationId xmlns:p14="http://schemas.microsoft.com/office/powerpoint/2010/main" val="3618192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1F4C0B-5B7A-498E-8229-927B3E27716A}" type="slidenum">
              <a:rPr lang="en-US" smtClean="0"/>
              <a:t>8</a:t>
            </a:fld>
            <a:endParaRPr lang="en-US" dirty="0"/>
          </a:p>
        </p:txBody>
      </p:sp>
    </p:spTree>
    <p:extLst>
      <p:ext uri="{BB962C8B-B14F-4D97-AF65-F5344CB8AC3E}">
        <p14:creationId xmlns:p14="http://schemas.microsoft.com/office/powerpoint/2010/main" val="2533369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https://www.youtube.com/watch?v=FQ0IoPN8Yrs&amp;ab_channel=Psych2Go</a:t>
            </a:r>
            <a:endParaRPr lang="en-US" dirty="0"/>
          </a:p>
        </p:txBody>
      </p:sp>
      <p:sp>
        <p:nvSpPr>
          <p:cNvPr id="4" name="Slide Number Placeholder 3"/>
          <p:cNvSpPr>
            <a:spLocks noGrp="1"/>
          </p:cNvSpPr>
          <p:nvPr>
            <p:ph type="sldNum" sz="quarter" idx="5"/>
          </p:nvPr>
        </p:nvSpPr>
        <p:spPr/>
        <p:txBody>
          <a:bodyPr/>
          <a:lstStyle/>
          <a:p>
            <a:fld id="{861F4C0B-5B7A-498E-8229-927B3E27716A}" type="slidenum">
              <a:rPr lang="en-US" smtClean="0"/>
              <a:t>9</a:t>
            </a:fld>
            <a:endParaRPr lang="en-US" dirty="0"/>
          </a:p>
        </p:txBody>
      </p:sp>
    </p:spTree>
    <p:extLst>
      <p:ext uri="{BB962C8B-B14F-4D97-AF65-F5344CB8AC3E}">
        <p14:creationId xmlns:p14="http://schemas.microsoft.com/office/powerpoint/2010/main" val="6252844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jp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Parallelogram 15">
            <a:extLst>
              <a:ext uri="{FF2B5EF4-FFF2-40B4-BE49-F238E27FC236}">
                <a16:creationId xmlns:a16="http://schemas.microsoft.com/office/drawing/2014/main" id="{A00DA67C-A120-4620-842E-304BE597F099}"/>
              </a:ext>
            </a:extLst>
          </p:cNvPr>
          <p:cNvSpPr/>
          <p:nvPr userDrawn="1"/>
        </p:nvSpPr>
        <p:spPr>
          <a:xfrm>
            <a:off x="0" y="0"/>
            <a:ext cx="9828969" cy="6858179"/>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rgbClr val="1032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13" name="Title 1">
            <a:extLst>
              <a:ext uri="{FF2B5EF4-FFF2-40B4-BE49-F238E27FC236}">
                <a16:creationId xmlns:a16="http://schemas.microsoft.com/office/drawing/2014/main" id="{8CF492DA-9300-49D8-925A-01AE28612791}"/>
              </a:ext>
            </a:extLst>
          </p:cNvPr>
          <p:cNvSpPr>
            <a:spLocks noGrp="1"/>
          </p:cNvSpPr>
          <p:nvPr>
            <p:ph type="ctrTitle"/>
          </p:nvPr>
        </p:nvSpPr>
        <p:spPr>
          <a:xfrm>
            <a:off x="577049" y="1111266"/>
            <a:ext cx="7525229" cy="2387600"/>
          </a:xfrm>
        </p:spPr>
        <p:txBody>
          <a:bodyPr>
            <a:normAutofit fontScale="90000"/>
          </a:bodyPr>
          <a:lstStyle/>
          <a:p>
            <a:pPr algn="l"/>
            <a:endParaRPr lang="en-US" b="1" dirty="0">
              <a:solidFill>
                <a:schemeClr val="bg1"/>
              </a:solidFill>
              <a:latin typeface="+mn-lt"/>
            </a:endParaRPr>
          </a:p>
        </p:txBody>
      </p:sp>
      <p:sp>
        <p:nvSpPr>
          <p:cNvPr id="4" name="Date Placeholder 3">
            <a:extLst>
              <a:ext uri="{FF2B5EF4-FFF2-40B4-BE49-F238E27FC236}">
                <a16:creationId xmlns:a16="http://schemas.microsoft.com/office/drawing/2014/main" id="{1498D077-8085-4606-8F23-95AEA658D2E5}"/>
              </a:ext>
            </a:extLst>
          </p:cNvPr>
          <p:cNvSpPr>
            <a:spLocks noGrp="1"/>
          </p:cNvSpPr>
          <p:nvPr>
            <p:ph type="dt" sz="half" idx="10"/>
          </p:nvPr>
        </p:nvSpPr>
        <p:spPr>
          <a:xfrm>
            <a:off x="577049" y="6356350"/>
            <a:ext cx="2743200" cy="365125"/>
          </a:xfrm>
        </p:spPr>
        <p:txBody>
          <a:bodyPr/>
          <a:lstStyle>
            <a:lvl1pPr>
              <a:defRPr>
                <a:solidFill>
                  <a:schemeClr val="bg1"/>
                </a:solidFill>
              </a:defRPr>
            </a:lvl1pPr>
          </a:lstStyle>
          <a:p>
            <a:fld id="{32ACD5CE-694D-4D6D-8124-A69BD23F4BF5}" type="datetime1">
              <a:rPr lang="en-US" smtClean="0"/>
              <a:t>2/27/25</a:t>
            </a:fld>
            <a:endParaRPr lang="en-US" dirty="0"/>
          </a:p>
        </p:txBody>
      </p:sp>
      <p:sp>
        <p:nvSpPr>
          <p:cNvPr id="14" name="Subtitle 2">
            <a:extLst>
              <a:ext uri="{FF2B5EF4-FFF2-40B4-BE49-F238E27FC236}">
                <a16:creationId xmlns:a16="http://schemas.microsoft.com/office/drawing/2014/main" id="{4E60C02E-D333-46F5-91DC-328128BF03E2}"/>
              </a:ext>
            </a:extLst>
          </p:cNvPr>
          <p:cNvSpPr>
            <a:spLocks noGrp="1"/>
          </p:cNvSpPr>
          <p:nvPr>
            <p:ph type="subTitle" idx="1"/>
          </p:nvPr>
        </p:nvSpPr>
        <p:spPr>
          <a:xfrm>
            <a:off x="577050" y="3590941"/>
            <a:ext cx="6631618" cy="1655762"/>
          </a:xfrm>
        </p:spPr>
        <p:txBody>
          <a:bodyPr/>
          <a:lstStyle>
            <a:lvl1pPr marL="0" indent="0" algn="l">
              <a:buNone/>
              <a:defRPr/>
            </a:lvl1pPr>
          </a:lstStyle>
          <a:p>
            <a:pPr algn="l"/>
            <a:endParaRPr lang="en-US" i="1" dirty="0">
              <a:solidFill>
                <a:schemeClr val="bg1"/>
              </a:solidFill>
            </a:endParaRPr>
          </a:p>
        </p:txBody>
      </p:sp>
      <p:pic>
        <p:nvPicPr>
          <p:cNvPr id="15" name="Picture 14">
            <a:extLst>
              <a:ext uri="{FF2B5EF4-FFF2-40B4-BE49-F238E27FC236}">
                <a16:creationId xmlns:a16="http://schemas.microsoft.com/office/drawing/2014/main" id="{46A0CB31-8110-4E41-8EB3-2BB6A20181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3617" y="1713150"/>
            <a:ext cx="2091333" cy="2089591"/>
          </a:xfrm>
          <a:prstGeom prst="rect">
            <a:avLst/>
          </a:prstGeom>
        </p:spPr>
      </p:pic>
      <p:pic>
        <p:nvPicPr>
          <p:cNvPr id="16" name="Picture 15">
            <a:extLst>
              <a:ext uri="{FF2B5EF4-FFF2-40B4-BE49-F238E27FC236}">
                <a16:creationId xmlns:a16="http://schemas.microsoft.com/office/drawing/2014/main" id="{2423C6F0-3625-402E-9DF5-E66D7AAAE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12507" y="4689673"/>
            <a:ext cx="2424651" cy="976325"/>
          </a:xfrm>
          <a:prstGeom prst="rect">
            <a:avLst/>
          </a:prstGeom>
        </p:spPr>
      </p:pic>
    </p:spTree>
    <p:extLst>
      <p:ext uri="{BB962C8B-B14F-4D97-AF65-F5344CB8AC3E}">
        <p14:creationId xmlns:p14="http://schemas.microsoft.com/office/powerpoint/2010/main" val="2220421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1520679-E839-473B-BC2A-237740DB959C}"/>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Content Placeholder 2">
            <a:extLst>
              <a:ext uri="{FF2B5EF4-FFF2-40B4-BE49-F238E27FC236}">
                <a16:creationId xmlns:a16="http://schemas.microsoft.com/office/drawing/2014/main" id="{38DF7044-583A-4203-9C6D-921448A91A50}"/>
              </a:ext>
            </a:extLst>
          </p:cNvPr>
          <p:cNvSpPr>
            <a:spLocks noGrp="1"/>
          </p:cNvSpPr>
          <p:nvPr>
            <p:ph idx="1"/>
          </p:nvPr>
        </p:nvSpPr>
        <p:spPr>
          <a:xfrm>
            <a:off x="592214" y="1687898"/>
            <a:ext cx="11007571" cy="3734406"/>
          </a:xfrm>
        </p:spPr>
        <p:txBody>
          <a:bodyPr anchor="t">
            <a:normAutofit/>
          </a:bodyPr>
          <a:lstStyle>
            <a:lvl1pPr algn="l">
              <a:defRPr i="0">
                <a:solidFill>
                  <a:srgbClr val="103255"/>
                </a:solidFill>
              </a:defRPr>
            </a:lvl1pPr>
          </a:lstStyle>
          <a:p>
            <a:pPr marL="0" indent="0">
              <a:buNone/>
            </a:pPr>
            <a:endParaRPr lang="en-US" dirty="0"/>
          </a:p>
        </p:txBody>
      </p:sp>
      <p:sp>
        <p:nvSpPr>
          <p:cNvPr id="10" name="Title 1">
            <a:extLst>
              <a:ext uri="{FF2B5EF4-FFF2-40B4-BE49-F238E27FC236}">
                <a16:creationId xmlns:a16="http://schemas.microsoft.com/office/drawing/2014/main" id="{C029B455-9B8E-4FF6-9CB5-D43DF4F123C4}"/>
              </a:ext>
            </a:extLst>
          </p:cNvPr>
          <p:cNvSpPr>
            <a:spLocks noGrp="1"/>
          </p:cNvSpPr>
          <p:nvPr>
            <p:ph type="title"/>
          </p:nvPr>
        </p:nvSpPr>
        <p:spPr>
          <a:xfrm>
            <a:off x="592214" y="365125"/>
            <a:ext cx="11007571" cy="611419"/>
          </a:xfrm>
        </p:spPr>
        <p:txBody>
          <a:bodyPr>
            <a:normAutofit fontScale="90000"/>
          </a:bodyPr>
          <a:lstStyle>
            <a:lvl1pPr>
              <a:defRPr b="0"/>
            </a:lvl1p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5DAC539B-ECA7-4C11-98CB-E458987C05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1881" y="89716"/>
            <a:ext cx="1052052" cy="1052052"/>
          </a:xfrm>
          <a:prstGeom prst="rect">
            <a:avLst/>
          </a:prstGeom>
        </p:spPr>
      </p:pic>
      <p:sp>
        <p:nvSpPr>
          <p:cNvPr id="13" name="TextBox 12">
            <a:extLst>
              <a:ext uri="{FF2B5EF4-FFF2-40B4-BE49-F238E27FC236}">
                <a16:creationId xmlns:a16="http://schemas.microsoft.com/office/drawing/2014/main" id="{2E4FD7DA-BB58-43BC-B4B0-440F379915C8}"/>
              </a:ext>
            </a:extLst>
          </p:cNvPr>
          <p:cNvSpPr txBox="1"/>
          <p:nvPr userDrawn="1"/>
        </p:nvSpPr>
        <p:spPr>
          <a:xfrm>
            <a:off x="5572122" y="6454775"/>
            <a:ext cx="1047751" cy="276999"/>
          </a:xfrm>
          <a:prstGeom prst="rect">
            <a:avLst/>
          </a:prstGeom>
          <a:noFill/>
        </p:spPr>
        <p:txBody>
          <a:bodyPr wrap="square" rtlCol="0">
            <a:spAutoFit/>
          </a:bodyPr>
          <a:lstStyle/>
          <a:p>
            <a:pPr algn="ctr"/>
            <a:fld id="{E87789AE-2273-4F59-8F26-94E3F6A23C6D}" type="slidenum">
              <a:rPr lang="en-US" sz="1200" b="1" smtClean="0">
                <a:solidFill>
                  <a:srgbClr val="103255"/>
                </a:solidFill>
              </a:rPr>
              <a:pPr algn="ctr"/>
              <a:t>‹#›</a:t>
            </a:fld>
            <a:endParaRPr lang="en-US" sz="1200" b="1" dirty="0">
              <a:solidFill>
                <a:srgbClr val="103255"/>
              </a:solidFill>
            </a:endParaRPr>
          </a:p>
        </p:txBody>
      </p:sp>
    </p:spTree>
    <p:extLst>
      <p:ext uri="{BB962C8B-B14F-4D97-AF65-F5344CB8AC3E}">
        <p14:creationId xmlns:p14="http://schemas.microsoft.com/office/powerpoint/2010/main" val="3756351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03378DF-3411-423E-A3BE-8BC4D9E7AD4D}"/>
              </a:ext>
            </a:extLst>
          </p:cNvPr>
          <p:cNvSpPr/>
          <p:nvPr userDrawn="1"/>
        </p:nvSpPr>
        <p:spPr>
          <a:xfrm>
            <a:off x="1509204" y="0"/>
            <a:ext cx="10682796" cy="6858000"/>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15">
            <a:extLst>
              <a:ext uri="{FF2B5EF4-FFF2-40B4-BE49-F238E27FC236}">
                <a16:creationId xmlns:a16="http://schemas.microsoft.com/office/drawing/2014/main" id="{467D6648-5053-4A44-A3B3-689B526CD0B6}"/>
              </a:ext>
            </a:extLst>
          </p:cNvPr>
          <p:cNvSpPr/>
          <p:nvPr userDrawn="1"/>
        </p:nvSpPr>
        <p:spPr>
          <a:xfrm>
            <a:off x="0" y="1"/>
            <a:ext cx="9828969" cy="6858000"/>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8" name="Content Placeholder 2">
            <a:extLst>
              <a:ext uri="{FF2B5EF4-FFF2-40B4-BE49-F238E27FC236}">
                <a16:creationId xmlns:a16="http://schemas.microsoft.com/office/drawing/2014/main" id="{003F2313-05C3-48F4-B507-4E0092A5FB67}"/>
              </a:ext>
            </a:extLst>
          </p:cNvPr>
          <p:cNvSpPr>
            <a:spLocks noGrp="1"/>
          </p:cNvSpPr>
          <p:nvPr>
            <p:ph idx="1"/>
          </p:nvPr>
        </p:nvSpPr>
        <p:spPr>
          <a:xfrm>
            <a:off x="592214" y="1687898"/>
            <a:ext cx="8196679" cy="4402184"/>
          </a:xfrm>
        </p:spPr>
        <p:txBody>
          <a:bodyPr anchor="t">
            <a:normAutofit/>
          </a:bodyPr>
          <a:lstStyle>
            <a:lvl1pPr algn="l">
              <a:defRPr i="0">
                <a:solidFill>
                  <a:srgbClr val="103255"/>
                </a:solidFill>
              </a:defRPr>
            </a:lvl1pPr>
          </a:lstStyle>
          <a:p>
            <a:pPr marL="0" indent="0">
              <a:buNone/>
            </a:pPr>
            <a:endParaRPr lang="en-US" dirty="0"/>
          </a:p>
        </p:txBody>
      </p:sp>
      <p:sp>
        <p:nvSpPr>
          <p:cNvPr id="9" name="Title 1">
            <a:extLst>
              <a:ext uri="{FF2B5EF4-FFF2-40B4-BE49-F238E27FC236}">
                <a16:creationId xmlns:a16="http://schemas.microsoft.com/office/drawing/2014/main" id="{F449B09E-EF33-4153-B0DC-0E9A53E2F9B2}"/>
              </a:ext>
            </a:extLst>
          </p:cNvPr>
          <p:cNvSpPr>
            <a:spLocks noGrp="1"/>
          </p:cNvSpPr>
          <p:nvPr>
            <p:ph type="title"/>
          </p:nvPr>
        </p:nvSpPr>
        <p:spPr>
          <a:xfrm>
            <a:off x="592214" y="365125"/>
            <a:ext cx="8196679" cy="720752"/>
          </a:xfrm>
        </p:spPr>
        <p:txBody>
          <a:bodyPr>
            <a:normAutofit fontScale="90000"/>
          </a:body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6C201B16-4B21-4764-A811-29CFB83BA2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53855" y="3429000"/>
            <a:ext cx="3288484" cy="3288484"/>
          </a:xfrm>
          <a:prstGeom prst="rect">
            <a:avLst/>
          </a:prstGeom>
        </p:spPr>
      </p:pic>
    </p:spTree>
    <p:extLst>
      <p:ext uri="{BB962C8B-B14F-4D97-AF65-F5344CB8AC3E}">
        <p14:creationId xmlns:p14="http://schemas.microsoft.com/office/powerpoint/2010/main" val="2502361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50E95C-2A14-4AFA-B745-9671C03E84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3" name="Date Placeholder 3">
            <a:extLst>
              <a:ext uri="{FF2B5EF4-FFF2-40B4-BE49-F238E27FC236}">
                <a16:creationId xmlns:a16="http://schemas.microsoft.com/office/drawing/2014/main" id="{C5151DD4-9261-48BD-A2B8-9BB84CCEC4AF}"/>
              </a:ext>
            </a:extLst>
          </p:cNvPr>
          <p:cNvSpPr>
            <a:spLocks noGrp="1"/>
          </p:cNvSpPr>
          <p:nvPr>
            <p:ph type="dt" sz="half" idx="10"/>
          </p:nvPr>
        </p:nvSpPr>
        <p:spPr>
          <a:xfrm>
            <a:off x="2817283" y="1017571"/>
            <a:ext cx="2743200" cy="365125"/>
          </a:xfrm>
        </p:spPr>
        <p:txBody>
          <a:bodyPr/>
          <a:lstStyle>
            <a:lvl1pPr>
              <a:defRPr>
                <a:solidFill>
                  <a:srgbClr val="103255"/>
                </a:solidFill>
              </a:defRPr>
            </a:lvl1pPr>
          </a:lstStyle>
          <a:p>
            <a:fld id="{BFC479A5-9518-47B4-87E9-BEBAC88FA744}" type="datetime1">
              <a:rPr lang="en-US" smtClean="0"/>
              <a:t>2/27/25</a:t>
            </a:fld>
            <a:endParaRPr lang="en-US" dirty="0"/>
          </a:p>
        </p:txBody>
      </p:sp>
      <p:sp>
        <p:nvSpPr>
          <p:cNvPr id="14" name="Title 1">
            <a:extLst>
              <a:ext uri="{FF2B5EF4-FFF2-40B4-BE49-F238E27FC236}">
                <a16:creationId xmlns:a16="http://schemas.microsoft.com/office/drawing/2014/main" id="{537F2EB4-D9C9-4703-A24C-3B75E4CB3D6E}"/>
              </a:ext>
            </a:extLst>
          </p:cNvPr>
          <p:cNvSpPr>
            <a:spLocks noGrp="1"/>
          </p:cNvSpPr>
          <p:nvPr>
            <p:ph type="ctrTitle"/>
          </p:nvPr>
        </p:nvSpPr>
        <p:spPr>
          <a:xfrm>
            <a:off x="2817283" y="1704992"/>
            <a:ext cx="7525229" cy="2387600"/>
          </a:xfrm>
        </p:spPr>
        <p:txBody>
          <a:bodyPr>
            <a:normAutofit fontScale="90000"/>
          </a:bodyPr>
          <a:lstStyle>
            <a:lvl1pPr>
              <a:defRPr b="0" i="0" u="none">
                <a:solidFill>
                  <a:srgbClr val="103255"/>
                </a:solidFill>
                <a:latin typeface="+mn-lt"/>
              </a:defRPr>
            </a:lvl1pPr>
          </a:lstStyle>
          <a:p>
            <a:pPr algn="l"/>
            <a:endParaRPr lang="en-US" b="1" dirty="0">
              <a:solidFill>
                <a:schemeClr val="bg1"/>
              </a:solidFill>
              <a:latin typeface="+mn-lt"/>
            </a:endParaRPr>
          </a:p>
        </p:txBody>
      </p:sp>
      <p:sp>
        <p:nvSpPr>
          <p:cNvPr id="15" name="Subtitle 2">
            <a:extLst>
              <a:ext uri="{FF2B5EF4-FFF2-40B4-BE49-F238E27FC236}">
                <a16:creationId xmlns:a16="http://schemas.microsoft.com/office/drawing/2014/main" id="{D1DA3B7A-4129-4A88-AB61-B64F65138406}"/>
              </a:ext>
            </a:extLst>
          </p:cNvPr>
          <p:cNvSpPr>
            <a:spLocks noGrp="1"/>
          </p:cNvSpPr>
          <p:nvPr>
            <p:ph type="subTitle" idx="1"/>
          </p:nvPr>
        </p:nvSpPr>
        <p:spPr>
          <a:xfrm>
            <a:off x="2817284" y="4184667"/>
            <a:ext cx="6631618" cy="1655762"/>
          </a:xfrm>
        </p:spPr>
        <p:txBody>
          <a:bodyPr/>
          <a:lstStyle>
            <a:lvl1pPr marL="0" indent="0" algn="l">
              <a:buNone/>
              <a:defRPr>
                <a:solidFill>
                  <a:srgbClr val="103255"/>
                </a:solidFill>
                <a:latin typeface="+mn-lt"/>
              </a:defRPr>
            </a:lvl1pPr>
          </a:lstStyle>
          <a:p>
            <a:pPr algn="l"/>
            <a:endParaRPr lang="en-US" i="1" dirty="0">
              <a:solidFill>
                <a:schemeClr val="bg1"/>
              </a:solidFill>
            </a:endParaRPr>
          </a:p>
        </p:txBody>
      </p: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671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592215" y="1687899"/>
            <a:ext cx="10761584" cy="3363496"/>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p:nvPr>
        </p:nvSpPr>
        <p:spPr>
          <a:xfrm>
            <a:off x="592214" y="365125"/>
            <a:ext cx="8196679" cy="720752"/>
          </a:xfrm>
        </p:spPr>
        <p:txBody>
          <a:bodyPr>
            <a:normAutofit fontScale="90000"/>
          </a:bodyPr>
          <a:lstStyle>
            <a:lvl1pPr>
              <a:defRPr>
                <a:solidFill>
                  <a:schemeClr val="bg1"/>
                </a:solidFill>
                <a:latin typeface="+mn-lt"/>
              </a:defRPr>
            </a:lvl1pPr>
          </a:lstStyle>
          <a:p>
            <a:endParaRPr lang="en-US" b="1" dirty="0">
              <a:solidFill>
                <a:schemeClr val="bg1"/>
              </a:solidFill>
              <a:latin typeface="+mn-lt"/>
            </a:endParaRPr>
          </a:p>
        </p:txBody>
      </p:sp>
      <p:pic>
        <p:nvPicPr>
          <p:cNvPr id="15" name="Picture 14">
            <a:extLst>
              <a:ext uri="{FF2B5EF4-FFF2-40B4-BE49-F238E27FC236}">
                <a16:creationId xmlns:a16="http://schemas.microsoft.com/office/drawing/2014/main" id="{0A7C227D-F7BD-4BB6-A089-281C16C712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7" name="Straight Connector 16">
            <a:extLst>
              <a:ext uri="{FF2B5EF4-FFF2-40B4-BE49-F238E27FC236}">
                <a16:creationId xmlns:a16="http://schemas.microsoft.com/office/drawing/2014/main" id="{EB033E6C-4A55-418D-8F6D-C4F58270B29A}"/>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A31137-2BCE-48AF-8B70-EB10A69431C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826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hasCustomPrompt="1"/>
          </p:nvPr>
        </p:nvSpPr>
        <p:spPr>
          <a:xfrm>
            <a:off x="592214" y="365125"/>
            <a:ext cx="8196679" cy="720752"/>
          </a:xfrm>
        </p:spPr>
        <p:txBody>
          <a:bodyPr>
            <a:normAutofit fontScale="90000"/>
          </a:bodyPr>
          <a:lstStyle>
            <a:lvl1pPr>
              <a:defRPr>
                <a:solidFill>
                  <a:schemeClr val="bg1"/>
                </a:solidFill>
              </a:defRPr>
            </a:lvl1pPr>
          </a:lstStyle>
          <a:p>
            <a:r>
              <a:rPr lang="en-US" b="1" dirty="0">
                <a:solidFill>
                  <a:schemeClr val="bg1"/>
                </a:solidFill>
                <a:latin typeface="+mn-lt"/>
              </a:rPr>
              <a:t>Project Partners</a:t>
            </a:r>
          </a:p>
        </p:txBody>
      </p:sp>
      <p:pic>
        <p:nvPicPr>
          <p:cNvPr id="15" name="Picture 14">
            <a:extLst>
              <a:ext uri="{FF2B5EF4-FFF2-40B4-BE49-F238E27FC236}">
                <a16:creationId xmlns:a16="http://schemas.microsoft.com/office/drawing/2014/main" id="{1B127932-98ED-4BE5-AD54-F546EB5CE8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4055" y="2734239"/>
            <a:ext cx="2058958" cy="741225"/>
          </a:xfrm>
          <a:prstGeom prst="rect">
            <a:avLst/>
          </a:prstGeom>
        </p:spPr>
      </p:pic>
      <p:pic>
        <p:nvPicPr>
          <p:cNvPr id="17" name="Picture 16">
            <a:extLst>
              <a:ext uri="{FF2B5EF4-FFF2-40B4-BE49-F238E27FC236}">
                <a16:creationId xmlns:a16="http://schemas.microsoft.com/office/drawing/2014/main" id="{1BC9DF47-3C61-4C42-94EF-58903AC3EF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5659" y="2187018"/>
            <a:ext cx="1921489" cy="1381994"/>
          </a:xfrm>
          <a:prstGeom prst="rect">
            <a:avLst/>
          </a:prstGeom>
        </p:spPr>
      </p:pic>
      <p:pic>
        <p:nvPicPr>
          <p:cNvPr id="18" name="Picture 17">
            <a:extLst>
              <a:ext uri="{FF2B5EF4-FFF2-40B4-BE49-F238E27FC236}">
                <a16:creationId xmlns:a16="http://schemas.microsoft.com/office/drawing/2014/main" id="{A05E1CBF-65BF-454F-AE77-B48A602C19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328" y="2281593"/>
            <a:ext cx="2486472" cy="1405397"/>
          </a:xfrm>
          <a:prstGeom prst="rect">
            <a:avLst/>
          </a:prstGeom>
        </p:spPr>
      </p:pic>
      <p:pic>
        <p:nvPicPr>
          <p:cNvPr id="19" name="Picture 18">
            <a:extLst>
              <a:ext uri="{FF2B5EF4-FFF2-40B4-BE49-F238E27FC236}">
                <a16:creationId xmlns:a16="http://schemas.microsoft.com/office/drawing/2014/main" id="{7D28F4AB-0938-431C-A3F8-9CF869404E6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396268" y="2734240"/>
            <a:ext cx="2256136" cy="850080"/>
          </a:xfrm>
          <a:prstGeom prst="rect">
            <a:avLst/>
          </a:prstGeom>
        </p:spPr>
      </p:pic>
      <p:pic>
        <p:nvPicPr>
          <p:cNvPr id="20" name="Picture 19">
            <a:extLst>
              <a:ext uri="{FF2B5EF4-FFF2-40B4-BE49-F238E27FC236}">
                <a16:creationId xmlns:a16="http://schemas.microsoft.com/office/drawing/2014/main" id="{3C725090-D570-49AC-B99C-D775A7227E4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21" name="Straight Connector 20">
            <a:extLst>
              <a:ext uri="{FF2B5EF4-FFF2-40B4-BE49-F238E27FC236}">
                <a16:creationId xmlns:a16="http://schemas.microsoft.com/office/drawing/2014/main" id="{0D913713-D127-4BCA-8826-E22930B81581}"/>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D9C9A53-F22E-410C-A31A-07AF06642A8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515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8C1FA-A17A-4409-9EDB-B78E08F62478}"/>
              </a:ext>
            </a:extLst>
          </p:cNvPr>
          <p:cNvSpPr>
            <a:spLocks noGrp="1"/>
          </p:cNvSpPr>
          <p:nvPr>
            <p:ph type="title"/>
          </p:nvPr>
        </p:nvSpPr>
        <p:spPr/>
        <p:txBody>
          <a:bodyPr/>
          <a:lstStyle>
            <a:lvl1pPr>
              <a:defRPr b="1">
                <a:solidFill>
                  <a:srgbClr val="103255"/>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838199" y="1825625"/>
            <a:ext cx="6419851"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8C8364B1-89F4-4C63-B724-A5785866C8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1" name="Straight Connector 10">
            <a:extLst>
              <a:ext uri="{FF2B5EF4-FFF2-40B4-BE49-F238E27FC236}">
                <a16:creationId xmlns:a16="http://schemas.microsoft.com/office/drawing/2014/main" id="{49EC522B-E88D-4714-86D9-DB4181D2E67E}"/>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Content Placeholder 2">
            <a:extLst>
              <a:ext uri="{FF2B5EF4-FFF2-40B4-BE49-F238E27FC236}">
                <a16:creationId xmlns:a16="http://schemas.microsoft.com/office/drawing/2014/main" id="{4F38605E-E920-446C-8707-A5DDAFAD71A1}"/>
              </a:ext>
            </a:extLst>
          </p:cNvPr>
          <p:cNvSpPr>
            <a:spLocks noGrp="1"/>
          </p:cNvSpPr>
          <p:nvPr>
            <p:ph sz="half" idx="10"/>
          </p:nvPr>
        </p:nvSpPr>
        <p:spPr>
          <a:xfrm>
            <a:off x="7486348" y="1825625"/>
            <a:ext cx="3867452"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a:extLst>
              <a:ext uri="{FF2B5EF4-FFF2-40B4-BE49-F238E27FC236}">
                <a16:creationId xmlns:a16="http://schemas.microsoft.com/office/drawing/2014/main" id="{33669720-660D-46B3-838D-8B66CD2FAE9C}"/>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039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3" name="Title 3">
            <a:extLst>
              <a:ext uri="{FF2B5EF4-FFF2-40B4-BE49-F238E27FC236}">
                <a16:creationId xmlns:a16="http://schemas.microsoft.com/office/drawing/2014/main" id="{F3AE812A-98F8-9514-0AD3-02952A4832DB}"/>
              </a:ext>
            </a:extLst>
          </p:cNvPr>
          <p:cNvSpPr>
            <a:spLocks noGrp="1"/>
          </p:cNvSpPr>
          <p:nvPr>
            <p:ph type="ctrTitle"/>
          </p:nvPr>
        </p:nvSpPr>
        <p:spPr>
          <a:xfrm>
            <a:off x="3868387" y="337840"/>
            <a:ext cx="4639319" cy="1132576"/>
          </a:xfrm>
          <a:ln>
            <a:noFill/>
          </a:ln>
        </p:spPr>
        <p:txBody>
          <a:bodyPr>
            <a:normAutofit/>
          </a:bodyPr>
          <a:lstStyle/>
          <a:p>
            <a:pPr algn="ctr"/>
            <a:endParaRPr lang="en-US" sz="4800" b="1" dirty="0"/>
          </a:p>
        </p:txBody>
      </p:sp>
      <p:sp>
        <p:nvSpPr>
          <p:cNvPr id="4" name="Title 3">
            <a:extLst>
              <a:ext uri="{FF2B5EF4-FFF2-40B4-BE49-F238E27FC236}">
                <a16:creationId xmlns:a16="http://schemas.microsoft.com/office/drawing/2014/main" id="{A5AF7153-22D0-91B4-E1E6-21C4A902CECF}"/>
              </a:ext>
            </a:extLst>
          </p:cNvPr>
          <p:cNvSpPr txBox="1">
            <a:spLocks/>
          </p:cNvSpPr>
          <p:nvPr userDrawn="1"/>
        </p:nvSpPr>
        <p:spPr>
          <a:xfrm>
            <a:off x="3586594" y="2544829"/>
            <a:ext cx="4989961" cy="1768344"/>
          </a:xfrm>
          <a:prstGeom prst="rect">
            <a:avLst/>
          </a:prstGeom>
          <a:solidFill>
            <a:srgbClr val="103255">
              <a:alpha val="78824"/>
            </a:srgbClr>
          </a:solidFill>
          <a:ln>
            <a:solidFill>
              <a:srgbClr val="103255"/>
            </a:solidFill>
          </a:ln>
          <a:effectLst>
            <a:glow rad="101600">
              <a:srgbClr val="306E36">
                <a:alpha val="40000"/>
              </a:srgbClr>
            </a:glo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u="none" kern="1200">
                <a:solidFill>
                  <a:srgbClr val="103255"/>
                </a:solidFill>
                <a:latin typeface="+mn-lt"/>
                <a:ea typeface="+mj-ea"/>
                <a:cs typeface="+mj-cs"/>
              </a:defRPr>
            </a:lvl1pPr>
          </a:lstStyle>
          <a:p>
            <a:pPr algn="ctr"/>
            <a:endParaRPr lang="en-US" sz="5400" b="1" dirty="0"/>
          </a:p>
        </p:txBody>
      </p:sp>
      <p:grpSp>
        <p:nvGrpSpPr>
          <p:cNvPr id="5" name="Group 4">
            <a:extLst>
              <a:ext uri="{FF2B5EF4-FFF2-40B4-BE49-F238E27FC236}">
                <a16:creationId xmlns:a16="http://schemas.microsoft.com/office/drawing/2014/main" id="{6D9752E6-C0F3-7E38-CF18-7263BC7213FB}"/>
              </a:ext>
              <a:ext uri="{C183D7F6-B498-43B3-948B-1728B52AA6E4}">
                <adec:decorative xmlns:adec="http://schemas.microsoft.com/office/drawing/2017/decorative" val="1"/>
              </a:ext>
            </a:extLst>
          </p:cNvPr>
          <p:cNvGrpSpPr/>
          <p:nvPr userDrawn="1"/>
        </p:nvGrpSpPr>
        <p:grpSpPr>
          <a:xfrm rot="16200000">
            <a:off x="6026092" y="-1214221"/>
            <a:ext cx="193596" cy="5175675"/>
            <a:chOff x="4289290" y="850837"/>
            <a:chExt cx="141307" cy="5229455"/>
          </a:xfrm>
        </p:grpSpPr>
        <p:cxnSp>
          <p:nvCxnSpPr>
            <p:cNvPr id="6" name="Straight Connector 5">
              <a:extLst>
                <a:ext uri="{FF2B5EF4-FFF2-40B4-BE49-F238E27FC236}">
                  <a16:creationId xmlns:a16="http://schemas.microsoft.com/office/drawing/2014/main" id="{DA263B12-42B6-C63B-F66A-9A881F6F26D7}"/>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B1AC6FF9-FBC9-6B74-EEC4-CF7B9E4DB5DE}"/>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Content Placeholder 15">
            <a:extLst>
              <a:ext uri="{FF2B5EF4-FFF2-40B4-BE49-F238E27FC236}">
                <a16:creationId xmlns:a16="http://schemas.microsoft.com/office/drawing/2014/main" id="{BAE98BA8-8F60-C2D8-6F82-E8D9A26F395D}"/>
              </a:ext>
            </a:extLst>
          </p:cNvPr>
          <p:cNvSpPr>
            <a:spLocks noGrp="1"/>
          </p:cNvSpPr>
          <p:nvPr>
            <p:ph sz="quarter" idx="10"/>
          </p:nvPr>
        </p:nvSpPr>
        <p:spPr>
          <a:xfrm>
            <a:off x="3586163" y="2544763"/>
            <a:ext cx="4991100" cy="1768475"/>
          </a:xfrm>
        </p:spPr>
        <p:txBody>
          <a:bodyPr anchor="ctr">
            <a:noAutofit/>
          </a:bodyPr>
          <a:lstStyle>
            <a:lvl1pPr marL="0" indent="0" algn="ctr">
              <a:buNone/>
              <a:defRPr sz="4800">
                <a:solidFill>
                  <a:schemeClr val="bg1"/>
                </a:solidFill>
              </a:defRPr>
            </a:lvl1pPr>
            <a:lvl2pPr marL="457200" indent="0" algn="ctr">
              <a:buNone/>
              <a:defRPr sz="4400">
                <a:solidFill>
                  <a:schemeClr val="bg1"/>
                </a:solidFill>
              </a:defRPr>
            </a:lvl2pPr>
            <a:lvl3pPr marL="914400" indent="0" algn="ctr">
              <a:buNone/>
              <a:defRPr sz="4000">
                <a:solidFill>
                  <a:schemeClr val="bg1"/>
                </a:solidFill>
              </a:defRPr>
            </a:lvl3pPr>
            <a:lvl4pPr marL="1371600" indent="0" algn="ctr">
              <a:buNone/>
              <a:defRPr sz="3600">
                <a:solidFill>
                  <a:schemeClr val="bg1"/>
                </a:solidFill>
              </a:defRPr>
            </a:lvl4pPr>
            <a:lvl5pPr marL="1828800" indent="0" algn="ctr">
              <a:buNone/>
              <a:defRPr sz="3600">
                <a:solidFill>
                  <a:schemeClr val="bg1"/>
                </a:solidFill>
              </a:defRPr>
            </a:lvl5pPr>
          </a:lstStyle>
          <a:p>
            <a:pPr lvl="0"/>
            <a:endParaRPr lang="en-US" dirty="0"/>
          </a:p>
        </p:txBody>
      </p:sp>
      <p:sp>
        <p:nvSpPr>
          <p:cNvPr id="19" name="Content Placeholder 18">
            <a:extLst>
              <a:ext uri="{FF2B5EF4-FFF2-40B4-BE49-F238E27FC236}">
                <a16:creationId xmlns:a16="http://schemas.microsoft.com/office/drawing/2014/main" id="{2A8E97DB-3A46-CFE6-ABDE-3758C40A7804}"/>
              </a:ext>
            </a:extLst>
          </p:cNvPr>
          <p:cNvSpPr>
            <a:spLocks noGrp="1"/>
          </p:cNvSpPr>
          <p:nvPr>
            <p:ph sz="quarter" idx="11"/>
          </p:nvPr>
        </p:nvSpPr>
        <p:spPr>
          <a:xfrm>
            <a:off x="1458668" y="5284864"/>
            <a:ext cx="10393362" cy="1625600"/>
          </a:xfrm>
          <a:noFill/>
        </p:spPr>
        <p:txBody>
          <a:bodyPr wrap="square" rtlCol="0">
            <a:spAutoFit/>
          </a:bodyPr>
          <a:lstStyle>
            <a:lvl1pPr marL="0" indent="0">
              <a:buNone/>
              <a:defRPr lang="en-US" sz="1600" smtClean="0">
                <a:solidFill>
                  <a:srgbClr val="103255"/>
                </a:solidFill>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r>
              <a:rPr lang="en-US"/>
              <a:t>Click to edit Master text styles</a:t>
            </a:r>
          </a:p>
          <a:p>
            <a:pPr marL="457200" lvl="1"/>
            <a:r>
              <a:rPr lang="en-US"/>
              <a:t>Second level</a:t>
            </a:r>
          </a:p>
          <a:p>
            <a:pPr marL="914400" lvl="2"/>
            <a:r>
              <a:rPr lang="en-US"/>
              <a:t>Third level</a:t>
            </a:r>
          </a:p>
          <a:p>
            <a:pPr marL="1371600" lvl="3"/>
            <a:r>
              <a:rPr lang="en-US"/>
              <a:t>Fourth level</a:t>
            </a:r>
          </a:p>
          <a:p>
            <a:pPr marL="1828800" lvl="4"/>
            <a:r>
              <a:rPr lang="en-US"/>
              <a:t>Fifth level</a:t>
            </a:r>
          </a:p>
        </p:txBody>
      </p:sp>
    </p:spTree>
    <p:extLst>
      <p:ext uri="{BB962C8B-B14F-4D97-AF65-F5344CB8AC3E}">
        <p14:creationId xmlns:p14="http://schemas.microsoft.com/office/powerpoint/2010/main" val="3733901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F83E47-AF88-45CF-AF63-23C850A8DD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9AA33F-F6BB-48FC-8B51-3C278997A3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64A196-FC7C-4C23-A33B-2C003320CC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4F90BA-3D5F-45A6-B1D7-58D7B83F480E}" type="datetime1">
              <a:rPr lang="en-US" smtClean="0"/>
              <a:t>2/27/25</a:t>
            </a:fld>
            <a:endParaRPr lang="en-US" dirty="0"/>
          </a:p>
        </p:txBody>
      </p:sp>
      <p:sp>
        <p:nvSpPr>
          <p:cNvPr id="5" name="Footer Placeholder 4">
            <a:extLst>
              <a:ext uri="{FF2B5EF4-FFF2-40B4-BE49-F238E27FC236}">
                <a16:creationId xmlns:a16="http://schemas.microsoft.com/office/drawing/2014/main" id="{6DC3AEEE-C46D-4824-89EC-24B53EB269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D593840-0858-4837-8084-A90C17F49C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55531-C1B9-4BAE-B7C4-BD4221229757}" type="slidenum">
              <a:rPr lang="en-US" smtClean="0"/>
              <a:t>‹#›</a:t>
            </a:fld>
            <a:endParaRPr lang="en-US" dirty="0"/>
          </a:p>
        </p:txBody>
      </p:sp>
    </p:spTree>
    <p:extLst>
      <p:ext uri="{BB962C8B-B14F-4D97-AF65-F5344CB8AC3E}">
        <p14:creationId xmlns:p14="http://schemas.microsoft.com/office/powerpoint/2010/main" val="1404145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1" r:id="rId4"/>
    <p:sldLayoutId id="2147483652" r:id="rId5"/>
    <p:sldLayoutId id="2147483655" r:id="rId6"/>
    <p:sldLayoutId id="2147483653" r:id="rId7"/>
    <p:sldLayoutId id="2147483656"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pn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FQ0IoPN8Yrs&amp;ab_channel=Psych2Go"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01FD8527-BD3A-4866-A147-46530352189D}"/>
              </a:ext>
              <a:ext uri="{C183D7F6-B498-43B3-948B-1728B52AA6E4}">
                <adec:decorative xmlns:adec="http://schemas.microsoft.com/office/drawing/2017/decorative" val="1"/>
              </a:ext>
            </a:extLst>
          </p:cNvPr>
          <p:cNvPicPr>
            <a:picLocks noChangeAspect="1"/>
          </p:cNvPicPr>
          <p:nvPr/>
        </p:nvPicPr>
        <p:blipFill>
          <a:blip r:embed="rId2">
            <a:duotone>
              <a:prstClr val="black"/>
              <a:schemeClr val="accent5">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3">
            <a:extLst>
              <a:ext uri="{FF2B5EF4-FFF2-40B4-BE49-F238E27FC236}">
                <a16:creationId xmlns:a16="http://schemas.microsoft.com/office/drawing/2014/main" id="{704A86F0-07AD-ECB1-F9A9-B51B63AC3470}"/>
              </a:ext>
            </a:extLst>
          </p:cNvPr>
          <p:cNvSpPr>
            <a:spLocks noGrp="1"/>
          </p:cNvSpPr>
          <p:nvPr>
            <p:ph type="ctrTitle"/>
          </p:nvPr>
        </p:nvSpPr>
        <p:spPr>
          <a:xfrm>
            <a:off x="93527" y="1950740"/>
            <a:ext cx="10378017" cy="2387600"/>
          </a:xfrm>
        </p:spPr>
        <p:txBody>
          <a:bodyPr>
            <a:noAutofit/>
          </a:bodyPr>
          <a:lstStyle/>
          <a:p>
            <a:pPr>
              <a:lnSpc>
                <a:spcPct val="100000"/>
              </a:lnSpc>
              <a:spcAft>
                <a:spcPts val="600"/>
              </a:spcAft>
            </a:pPr>
            <a:r>
              <a:rPr lang="en-US" sz="6000" b="1" kern="1200" dirty="0">
                <a:solidFill>
                  <a:srgbClr val="FFFFFF"/>
                </a:solidFill>
                <a:effectLst/>
                <a:ea typeface="Roboto" panose="02000000000000000000" pitchFamily="2" charset="0"/>
                <a:cs typeface="+mn-cs"/>
              </a:rPr>
              <a:t>Personality Disorders</a:t>
            </a:r>
            <a:br>
              <a:rPr lang="en-US" sz="6000" b="1" kern="1200" dirty="0">
                <a:solidFill>
                  <a:srgbClr val="FFFFFF"/>
                </a:solidFill>
                <a:effectLst/>
                <a:ea typeface="Roboto" panose="02000000000000000000" pitchFamily="2" charset="0"/>
                <a:cs typeface="+mn-cs"/>
              </a:rPr>
            </a:br>
            <a:r>
              <a:rPr lang="en-US" sz="6000" b="1" dirty="0">
                <a:solidFill>
                  <a:srgbClr val="FFFFFF"/>
                </a:solidFill>
                <a:ea typeface="Roboto" panose="02000000000000000000" pitchFamily="2" charset="0"/>
              </a:rPr>
              <a:t>Expanded CRIT Content</a:t>
            </a:r>
            <a:endParaRPr lang="en-CA" sz="6000" dirty="0">
              <a:ea typeface="Roboto" panose="02000000000000000000" pitchFamily="2" charset="0"/>
            </a:endParaRPr>
          </a:p>
        </p:txBody>
      </p:sp>
      <p:pic>
        <p:nvPicPr>
          <p:cNvPr id="32" name="Picture 31" descr="The Academic Training to Inform Police Responses logo">
            <a:extLst>
              <a:ext uri="{FF2B5EF4-FFF2-40B4-BE49-F238E27FC236}">
                <a16:creationId xmlns:a16="http://schemas.microsoft.com/office/drawing/2014/main" id="{CE6E0708-5C25-4D53-9BFB-6E72E3C993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9270" y="3569516"/>
            <a:ext cx="3288484" cy="3288484"/>
          </a:xfrm>
          <a:prstGeom prst="rect">
            <a:avLst/>
          </a:prstGeom>
        </p:spPr>
      </p:pic>
      <p:grpSp>
        <p:nvGrpSpPr>
          <p:cNvPr id="38" name="Group 37">
            <a:extLst>
              <a:ext uri="{FF2B5EF4-FFF2-40B4-BE49-F238E27FC236}">
                <a16:creationId xmlns:a16="http://schemas.microsoft.com/office/drawing/2014/main" id="{294EA0C3-0319-4CFF-BD76-B8E7AA06BB83}"/>
              </a:ext>
              <a:ext uri="{C183D7F6-B498-43B3-948B-1728B52AA6E4}">
                <adec:decorative xmlns:adec="http://schemas.microsoft.com/office/drawing/2017/decorative" val="1"/>
              </a:ext>
            </a:extLst>
          </p:cNvPr>
          <p:cNvGrpSpPr/>
          <p:nvPr/>
        </p:nvGrpSpPr>
        <p:grpSpPr>
          <a:xfrm>
            <a:off x="0" y="3157240"/>
            <a:ext cx="9341963" cy="131244"/>
            <a:chOff x="0" y="2754254"/>
            <a:chExt cx="9341963" cy="131244"/>
          </a:xfrm>
        </p:grpSpPr>
        <p:cxnSp>
          <p:nvCxnSpPr>
            <p:cNvPr id="36" name="Straight Connector 35">
              <a:extLst>
                <a:ext uri="{FF2B5EF4-FFF2-40B4-BE49-F238E27FC236}">
                  <a16:creationId xmlns:a16="http://schemas.microsoft.com/office/drawing/2014/main" id="{8FC357B9-C2DE-47FE-982D-3067AD4A245A}"/>
                </a:ext>
              </a:extLst>
            </p:cNvPr>
            <p:cNvCxnSpPr/>
            <p:nvPr/>
          </p:nvCxnSpPr>
          <p:spPr>
            <a:xfrm>
              <a:off x="0" y="2810083"/>
              <a:ext cx="931510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A756726F-FBFF-4E4A-AC27-9F4766A31045}"/>
                </a:ext>
              </a:extLst>
            </p:cNvPr>
            <p:cNvSpPr/>
            <p:nvPr/>
          </p:nvSpPr>
          <p:spPr>
            <a:xfrm>
              <a:off x="9228842" y="2754254"/>
              <a:ext cx="113121" cy="131244"/>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2" name="Picture 1" descr="The Bureau of Justice Assistance, U.S. Department of Justice logo">
            <a:extLst>
              <a:ext uri="{FF2B5EF4-FFF2-40B4-BE49-F238E27FC236}">
                <a16:creationId xmlns:a16="http://schemas.microsoft.com/office/drawing/2014/main" id="{02BA889E-F0D7-95E0-6608-53265AFC57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775" y="5201489"/>
            <a:ext cx="3074377" cy="1606354"/>
          </a:xfrm>
          <a:prstGeom prst="rect">
            <a:avLst/>
          </a:prstGeom>
        </p:spPr>
      </p:pic>
    </p:spTree>
    <p:extLst>
      <p:ext uri="{BB962C8B-B14F-4D97-AF65-F5344CB8AC3E}">
        <p14:creationId xmlns:p14="http://schemas.microsoft.com/office/powerpoint/2010/main" val="4249825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lstStyle/>
          <a:p>
            <a:r>
              <a:rPr lang="en-US" b="1" dirty="0">
                <a:solidFill>
                  <a:srgbClr val="FFFFFF"/>
                </a:solidFill>
                <a:latin typeface="+mn-lt"/>
                <a:ea typeface="Roboto" panose="02000000000000000000" pitchFamily="2" charset="0"/>
                <a:cs typeface="Segoe UI" panose="020B0502040204020203" pitchFamily="34" charset="0"/>
              </a:rPr>
              <a:t>Antisocial Personality Disorder</a:t>
            </a:r>
            <a:endParaRPr lang="en-US" dirty="0">
              <a:latin typeface="+mn-lt"/>
              <a:ea typeface="Roboto" panose="02000000000000000000" pitchFamily="2" charset="0"/>
              <a:cs typeface="Segoe UI" panose="020B0502040204020203" pitchFamily="34" charset="0"/>
            </a:endParaRPr>
          </a:p>
        </p:txBody>
      </p:sp>
      <p:pic>
        <p:nvPicPr>
          <p:cNvPr id="3074" name="Picture 2">
            <a:extLst>
              <a:ext uri="{FF2B5EF4-FFF2-40B4-BE49-F238E27FC236}">
                <a16:creationId xmlns:a16="http://schemas.microsoft.com/office/drawing/2014/main" id="{F76C5FD6-06C4-4E6B-8336-21BE328AC7CD}"/>
              </a:ext>
              <a:ext uri="{C183D7F6-B498-43B3-948B-1728B52AA6E4}">
                <adec:decorative xmlns:adec="http://schemas.microsoft.com/office/drawing/2017/decorative" val="1"/>
              </a:ext>
            </a:extLst>
          </p:cNvPr>
          <p:cNvPicPr>
            <a:picLocks noChangeAspect="1" noChangeArrowheads="1"/>
          </p:cNvPicPr>
          <p:nvPr/>
        </p:nvPicPr>
        <p:blipFill>
          <a:blip r:embed="rId2">
            <a:duotone>
              <a:schemeClr val="accent1">
                <a:shade val="45000"/>
                <a:satMod val="135000"/>
              </a:schemeClr>
              <a:prstClr val="white"/>
            </a:duotone>
            <a:alphaModFix amt="40000"/>
            <a:extLst>
              <a:ext uri="{28A0092B-C50C-407E-A947-70E740481C1C}">
                <a14:useLocalDpi xmlns:a14="http://schemas.microsoft.com/office/drawing/2010/main" val="0"/>
              </a:ext>
            </a:extLst>
          </a:blip>
          <a:srcRect/>
          <a:stretch>
            <a:fillRect/>
          </a:stretch>
        </p:blipFill>
        <p:spPr bwMode="auto">
          <a:xfrm>
            <a:off x="0" y="1307939"/>
            <a:ext cx="12192000" cy="5561875"/>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592214" y="1687897"/>
            <a:ext cx="9537681" cy="4616649"/>
          </a:xfrm>
        </p:spPr>
        <p:txBody>
          <a:bodyPr>
            <a:normAutofit lnSpcReduction="10000"/>
          </a:bodyPr>
          <a:lstStyle/>
          <a:p>
            <a:pPr marL="0" indent="0">
              <a:spcAft>
                <a:spcPts val="600"/>
              </a:spcAft>
              <a:buNone/>
            </a:pPr>
            <a:r>
              <a:rPr lang="en-US" sz="3600" b="1" u="sng" dirty="0">
                <a:solidFill>
                  <a:srgbClr val="103255"/>
                </a:solidFill>
                <a:ea typeface="Roboto" panose="02000000000000000000" pitchFamily="2" charset="0"/>
              </a:rPr>
              <a:t>Signs and Symptoms</a:t>
            </a:r>
            <a:endParaRPr lang="en-US" sz="3600" dirty="0">
              <a:solidFill>
                <a:srgbClr val="103255"/>
              </a:solidFill>
              <a:ea typeface="Roboto" panose="02000000000000000000" pitchFamily="2" charset="0"/>
            </a:endParaRPr>
          </a:p>
          <a:p>
            <a:pPr>
              <a:spcAft>
                <a:spcPts val="600"/>
              </a:spcAft>
            </a:pPr>
            <a:r>
              <a:rPr lang="en-US" sz="3600" dirty="0">
                <a:ea typeface="Roboto" panose="02000000000000000000" pitchFamily="2" charset="0"/>
              </a:rPr>
              <a:t>Disregard for and violation of the rights of others</a:t>
            </a:r>
          </a:p>
          <a:p>
            <a:pPr>
              <a:spcAft>
                <a:spcPts val="600"/>
              </a:spcAft>
            </a:pPr>
            <a:r>
              <a:rPr lang="en-US" sz="3600" dirty="0">
                <a:ea typeface="Roboto" panose="02000000000000000000" pitchFamily="2" charset="0"/>
              </a:rPr>
              <a:t>Deceitful behavior</a:t>
            </a:r>
          </a:p>
          <a:p>
            <a:pPr>
              <a:spcAft>
                <a:spcPts val="600"/>
              </a:spcAft>
            </a:pPr>
            <a:r>
              <a:rPr lang="en-US" sz="3600" dirty="0">
                <a:ea typeface="Roboto" panose="02000000000000000000" pitchFamily="2" charset="0"/>
              </a:rPr>
              <a:t>Impulsivity and aggressive behavior</a:t>
            </a:r>
          </a:p>
          <a:p>
            <a:pPr>
              <a:spcAft>
                <a:spcPts val="600"/>
              </a:spcAft>
            </a:pPr>
            <a:r>
              <a:rPr lang="en-US" sz="3600" dirty="0">
                <a:ea typeface="Roboto" panose="02000000000000000000" pitchFamily="2" charset="0"/>
              </a:rPr>
              <a:t>Reckless disregard for the safety of self or others</a:t>
            </a:r>
          </a:p>
          <a:p>
            <a:pPr>
              <a:spcAft>
                <a:spcPts val="600"/>
              </a:spcAft>
            </a:pPr>
            <a:r>
              <a:rPr lang="en-US" sz="3600" dirty="0">
                <a:ea typeface="Roboto" panose="02000000000000000000" pitchFamily="2" charset="0"/>
              </a:rPr>
              <a:t>Irresponsibility</a:t>
            </a:r>
          </a:p>
          <a:p>
            <a:pPr>
              <a:spcAft>
                <a:spcPts val="600"/>
              </a:spcAft>
            </a:pPr>
            <a:r>
              <a:rPr lang="en-US" sz="3600" dirty="0">
                <a:ea typeface="Roboto" panose="02000000000000000000" pitchFamily="2" charset="0"/>
              </a:rPr>
              <a:t>Little remorse</a:t>
            </a:r>
          </a:p>
        </p:txBody>
      </p:sp>
      <p:sp>
        <p:nvSpPr>
          <p:cNvPr id="5" name="Thought Bubble: Cloud 4" descr="Q&amp;A thought bubble">
            <a:extLst>
              <a:ext uri="{FF2B5EF4-FFF2-40B4-BE49-F238E27FC236}">
                <a16:creationId xmlns:a16="http://schemas.microsoft.com/office/drawing/2014/main" id="{634B3828-0D6C-CDAB-534B-D222E8F1214A}"/>
              </a:ext>
            </a:extLst>
          </p:cNvPr>
          <p:cNvSpPr/>
          <p:nvPr/>
        </p:nvSpPr>
        <p:spPr>
          <a:xfrm>
            <a:off x="229679" y="6160168"/>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latin typeface="Roboto" panose="02000000000000000000" pitchFamily="2" charset="0"/>
                <a:ea typeface="Roboto" panose="02000000000000000000" pitchFamily="2" charset="0"/>
                <a:cs typeface="Times New Roman" panose="02020603050405020304" pitchFamily="18" charset="0"/>
              </a:rPr>
              <a:t>Q&amp;A</a:t>
            </a:r>
            <a:endParaRPr lang="en-US" sz="1200" dirty="0">
              <a:effectLst/>
              <a:latin typeface="Roboto" panose="02000000000000000000" pitchFamily="2" charset="0"/>
              <a:ea typeface="Roboto" panose="02000000000000000000" pitchFamily="2" charset="0"/>
              <a:cs typeface="Times New Roman" panose="02020603050405020304" pitchFamily="18" charset="0"/>
            </a:endParaRPr>
          </a:p>
        </p:txBody>
      </p:sp>
      <p:pic>
        <p:nvPicPr>
          <p:cNvPr id="4" name="Picture 2">
            <a:extLst>
              <a:ext uri="{FF2B5EF4-FFF2-40B4-BE49-F238E27FC236}">
                <a16:creationId xmlns:a16="http://schemas.microsoft.com/office/drawing/2014/main" id="{47C17032-F7E7-D37B-88EB-49ECD599631D}"/>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6405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9A8CCB-FBFC-4207-B350-F83FCCEF9839}"/>
              </a:ext>
            </a:extLst>
          </p:cNvPr>
          <p:cNvSpPr>
            <a:spLocks noGrp="1"/>
          </p:cNvSpPr>
          <p:nvPr>
            <p:ph type="title"/>
          </p:nvPr>
        </p:nvSpPr>
        <p:spPr>
          <a:xfrm>
            <a:off x="592215" y="365125"/>
            <a:ext cx="10434088" cy="611419"/>
          </a:xfrm>
        </p:spPr>
        <p:txBody>
          <a:bodyPr>
            <a:noAutofit/>
          </a:bodyPr>
          <a:lstStyle/>
          <a:p>
            <a:r>
              <a:rPr lang="en-US" b="1" dirty="0">
                <a:solidFill>
                  <a:srgbClr val="FFFFFF"/>
                </a:solidFill>
                <a:latin typeface="+mn-lt"/>
                <a:ea typeface="Roboto" panose="02000000000000000000" pitchFamily="2" charset="0"/>
                <a:cs typeface="Segoe UI" panose="020B0502040204020203" pitchFamily="34" charset="0"/>
              </a:rPr>
              <a:t>Tips for Responding to People Living with Personality Disorders</a:t>
            </a:r>
            <a:endParaRPr lang="en-US" dirty="0">
              <a:latin typeface="+mn-lt"/>
              <a:ea typeface="Roboto" panose="02000000000000000000" pitchFamily="2" charset="0"/>
              <a:cs typeface="Segoe UI" panose="020B0502040204020203" pitchFamily="34" charset="0"/>
            </a:endParaRPr>
          </a:p>
        </p:txBody>
      </p:sp>
      <p:sp>
        <p:nvSpPr>
          <p:cNvPr id="2" name="Content Placeholder 1">
            <a:extLst>
              <a:ext uri="{FF2B5EF4-FFF2-40B4-BE49-F238E27FC236}">
                <a16:creationId xmlns:a16="http://schemas.microsoft.com/office/drawing/2014/main" id="{325068DC-B53B-4B67-8E56-4CA207EE36EF}"/>
              </a:ext>
            </a:extLst>
          </p:cNvPr>
          <p:cNvSpPr>
            <a:spLocks noGrp="1"/>
          </p:cNvSpPr>
          <p:nvPr>
            <p:ph idx="1"/>
          </p:nvPr>
        </p:nvSpPr>
        <p:spPr>
          <a:xfrm>
            <a:off x="592213" y="1687898"/>
            <a:ext cx="10081042" cy="4544460"/>
          </a:xfrm>
        </p:spPr>
        <p:txBody>
          <a:bodyPr numCol="1" spcCol="457200">
            <a:noAutofit/>
          </a:bodyPr>
          <a:lstStyle/>
          <a:p>
            <a:pPr>
              <a:spcBef>
                <a:spcPts val="600"/>
              </a:spcBef>
              <a:spcAft>
                <a:spcPts val="600"/>
              </a:spcAft>
            </a:pPr>
            <a:r>
              <a:rPr lang="en-US" dirty="0">
                <a:ea typeface="Roboto" panose="02000000000000000000" pitchFamily="2" charset="0"/>
              </a:rPr>
              <a:t>Be prepared for your own reactions.</a:t>
            </a:r>
          </a:p>
          <a:p>
            <a:pPr>
              <a:spcBef>
                <a:spcPts val="600"/>
              </a:spcBef>
              <a:spcAft>
                <a:spcPts val="600"/>
              </a:spcAft>
            </a:pPr>
            <a:r>
              <a:rPr lang="en-US" dirty="0">
                <a:solidFill>
                  <a:srgbClr val="103255"/>
                </a:solidFill>
                <a:ea typeface="Roboto" panose="02000000000000000000" pitchFamily="2" charset="0"/>
              </a:rPr>
              <a:t>Avoid personal agreements or special deals.</a:t>
            </a:r>
          </a:p>
          <a:p>
            <a:pPr>
              <a:spcBef>
                <a:spcPts val="600"/>
              </a:spcBef>
              <a:spcAft>
                <a:spcPts val="600"/>
              </a:spcAft>
            </a:pPr>
            <a:r>
              <a:rPr lang="en-US" dirty="0">
                <a:ea typeface="Roboto" panose="02000000000000000000" pitchFamily="2" charset="0"/>
              </a:rPr>
              <a:t>Slow things down; be patient.</a:t>
            </a:r>
          </a:p>
          <a:p>
            <a:pPr>
              <a:spcBef>
                <a:spcPts val="600"/>
              </a:spcBef>
              <a:spcAft>
                <a:spcPts val="600"/>
              </a:spcAft>
            </a:pPr>
            <a:r>
              <a:rPr lang="en-US" dirty="0">
                <a:solidFill>
                  <a:srgbClr val="103255"/>
                </a:solidFill>
                <a:ea typeface="Roboto" panose="02000000000000000000" pitchFamily="2" charset="0"/>
              </a:rPr>
              <a:t>Set clear, consistent limits/boundaries.</a:t>
            </a:r>
          </a:p>
          <a:p>
            <a:pPr>
              <a:spcBef>
                <a:spcPts val="600"/>
              </a:spcBef>
              <a:spcAft>
                <a:spcPts val="600"/>
              </a:spcAft>
            </a:pPr>
            <a:r>
              <a:rPr lang="en-US" dirty="0">
                <a:ea typeface="Roboto" panose="02000000000000000000" pitchFamily="2" charset="0"/>
              </a:rPr>
              <a:t>Maintain a calm, nonjudgmental attitude.</a:t>
            </a:r>
          </a:p>
          <a:p>
            <a:pPr>
              <a:spcBef>
                <a:spcPts val="600"/>
              </a:spcBef>
              <a:spcAft>
                <a:spcPts val="600"/>
              </a:spcAft>
            </a:pPr>
            <a:r>
              <a:rPr lang="en-US" dirty="0">
                <a:solidFill>
                  <a:srgbClr val="103255"/>
                </a:solidFill>
                <a:ea typeface="Roboto" panose="02000000000000000000" pitchFamily="2" charset="0"/>
              </a:rPr>
              <a:t>Try to separate facts from feelings, yet validate feelings first.</a:t>
            </a:r>
          </a:p>
          <a:p>
            <a:pPr>
              <a:spcBef>
                <a:spcPts val="600"/>
              </a:spcBef>
              <a:spcAft>
                <a:spcPts val="600"/>
              </a:spcAft>
            </a:pPr>
            <a:r>
              <a:rPr lang="en-US" dirty="0">
                <a:ea typeface="Roboto" panose="02000000000000000000" pitchFamily="2" charset="0"/>
              </a:rPr>
              <a:t>Consider reaching out to a person’s supporter.</a:t>
            </a:r>
            <a:endParaRPr lang="en-US" dirty="0">
              <a:solidFill>
                <a:srgbClr val="103255"/>
              </a:solidFill>
              <a:ea typeface="Roboto" panose="02000000000000000000" pitchFamily="2" charset="0"/>
            </a:endParaRPr>
          </a:p>
          <a:p>
            <a:pPr>
              <a:spcBef>
                <a:spcPts val="600"/>
              </a:spcBef>
              <a:spcAft>
                <a:spcPts val="600"/>
              </a:spcAft>
            </a:pPr>
            <a:r>
              <a:rPr lang="en-US" dirty="0">
                <a:solidFill>
                  <a:srgbClr val="103255"/>
                </a:solidFill>
                <a:ea typeface="Roboto" panose="02000000000000000000" pitchFamily="2" charset="0"/>
              </a:rPr>
              <a:t>Take </a:t>
            </a:r>
            <a:r>
              <a:rPr lang="en-US" dirty="0">
                <a:ea typeface="Roboto" panose="02000000000000000000" pitchFamily="2" charset="0"/>
              </a:rPr>
              <a:t>disclosure of suicidal thoughts and actions </a:t>
            </a:r>
            <a:r>
              <a:rPr lang="en-US" dirty="0">
                <a:solidFill>
                  <a:srgbClr val="103255"/>
                </a:solidFill>
                <a:ea typeface="Roboto" panose="02000000000000000000" pitchFamily="2" charset="0"/>
              </a:rPr>
              <a:t>seriously.</a:t>
            </a:r>
          </a:p>
        </p:txBody>
      </p:sp>
      <p:sp>
        <p:nvSpPr>
          <p:cNvPr id="6" name="Thought Bubble: Cloud 5" descr="Q&amp;A thought bubble">
            <a:extLst>
              <a:ext uri="{FF2B5EF4-FFF2-40B4-BE49-F238E27FC236}">
                <a16:creationId xmlns:a16="http://schemas.microsoft.com/office/drawing/2014/main" id="{E85AB86E-9995-9F64-6E41-557D3F92A69D}"/>
              </a:ext>
            </a:extLst>
          </p:cNvPr>
          <p:cNvSpPr/>
          <p:nvPr/>
        </p:nvSpPr>
        <p:spPr>
          <a:xfrm>
            <a:off x="229679" y="6160168"/>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latin typeface="Roboto" panose="02000000000000000000" pitchFamily="2" charset="0"/>
                <a:ea typeface="Roboto" panose="02000000000000000000" pitchFamily="2" charset="0"/>
                <a:cs typeface="Times New Roman" panose="02020603050405020304" pitchFamily="18" charset="0"/>
              </a:rPr>
              <a:t>Q&amp;A</a:t>
            </a:r>
            <a:endParaRPr lang="en-US" sz="1200" dirty="0">
              <a:effectLst/>
              <a:latin typeface="Roboto" panose="02000000000000000000" pitchFamily="2" charset="0"/>
              <a:ea typeface="Roboto" panose="02000000000000000000" pitchFamily="2" charset="0"/>
              <a:cs typeface="Times New Roman" panose="02020603050405020304" pitchFamily="18" charset="0"/>
            </a:endParaRPr>
          </a:p>
        </p:txBody>
      </p:sp>
      <p:sp>
        <p:nvSpPr>
          <p:cNvPr id="5" name="Rectangle 4">
            <a:extLst>
              <a:ext uri="{FF2B5EF4-FFF2-40B4-BE49-F238E27FC236}">
                <a16:creationId xmlns:a16="http://schemas.microsoft.com/office/drawing/2014/main" id="{46195A3D-9DD4-4082-B354-5D21AC84647A}"/>
              </a:ext>
            </a:extLst>
          </p:cNvPr>
          <p:cNvSpPr/>
          <p:nvPr/>
        </p:nvSpPr>
        <p:spPr>
          <a:xfrm rot="5400000">
            <a:off x="8469469" y="3197914"/>
            <a:ext cx="4753487" cy="1015663"/>
          </a:xfrm>
          <a:prstGeom prst="rect">
            <a:avLst/>
          </a:prstGeom>
          <a:noFill/>
        </p:spPr>
        <p:txBody>
          <a:bodyPr wrap="square" lIns="91440" tIns="45720" rIns="91440" bIns="45720">
            <a:spAutoFit/>
          </a:bodyPr>
          <a:lstStyle/>
          <a:p>
            <a:pPr algn="ctr"/>
            <a:r>
              <a:rPr lang="en-US" sz="6000" b="1" cap="none" spc="0" dirty="0">
                <a:ln w="13462">
                  <a:solidFill>
                    <a:schemeClr val="bg1"/>
                  </a:solidFill>
                  <a:prstDash val="solid"/>
                </a:ln>
                <a:solidFill>
                  <a:srgbClr val="306E36"/>
                </a:solidFill>
                <a:effectLst>
                  <a:outerShdw dist="38100" dir="2700000" algn="bl" rotWithShape="0">
                    <a:srgbClr val="103255"/>
                  </a:outerShdw>
                </a:effectLst>
                <a:ea typeface="Roboto" panose="02000000000000000000" pitchFamily="2" charset="0"/>
              </a:rPr>
              <a:t>QUICK TIPS</a:t>
            </a:r>
          </a:p>
        </p:txBody>
      </p:sp>
      <p:pic>
        <p:nvPicPr>
          <p:cNvPr id="4" name="Picture 2">
            <a:extLst>
              <a:ext uri="{FF2B5EF4-FFF2-40B4-BE49-F238E27FC236}">
                <a16:creationId xmlns:a16="http://schemas.microsoft.com/office/drawing/2014/main" id="{23AFE568-9BD5-AC63-2887-D794F6921802}"/>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68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8770133-8B50-706C-F9CE-78BC6668C8A5}"/>
              </a:ext>
            </a:extLst>
          </p:cNvPr>
          <p:cNvSpPr>
            <a:spLocks noGrp="1"/>
          </p:cNvSpPr>
          <p:nvPr>
            <p:ph type="ctrTitle"/>
          </p:nvPr>
        </p:nvSpPr>
        <p:spPr/>
        <p:txBody>
          <a:bodyPr/>
          <a:lstStyle/>
          <a:p>
            <a:r>
              <a:rPr kumimoji="0" lang="en-US" sz="4800" b="1" i="0" u="none" strike="noStrike" kern="1200" cap="none" spc="0" normalizeH="0" baseline="0" noProof="0" dirty="0">
                <a:ln>
                  <a:noFill/>
                </a:ln>
                <a:solidFill>
                  <a:srgbClr val="103255"/>
                </a:solidFill>
                <a:effectLst/>
                <a:uLnTx/>
                <a:uFillTx/>
                <a:latin typeface="Calibri" panose="020F0502020204030204"/>
                <a:ea typeface="+mj-ea"/>
                <a:cs typeface="+mj-cs"/>
              </a:rPr>
              <a:t>Module Wrap-Up </a:t>
            </a:r>
            <a:endParaRPr lang="en-US" dirty="0"/>
          </a:p>
        </p:txBody>
      </p:sp>
      <p:sp>
        <p:nvSpPr>
          <p:cNvPr id="14" name="Content Placeholder 13" descr="Questions?">
            <a:extLst>
              <a:ext uri="{FF2B5EF4-FFF2-40B4-BE49-F238E27FC236}">
                <a16:creationId xmlns:a16="http://schemas.microsoft.com/office/drawing/2014/main" id="{922439C4-987F-5169-6F7D-8415441F6983}"/>
              </a:ext>
              <a:ext uri="{C183D7F6-B498-43B3-948B-1728B52AA6E4}">
                <adec:decorative xmlns:adec="http://schemas.microsoft.com/office/drawing/2017/decorative" val="0"/>
              </a:ext>
            </a:extLst>
          </p:cNvPr>
          <p:cNvSpPr>
            <a:spLocks noGrp="1"/>
          </p:cNvSpPr>
          <p:nvPr>
            <p:ph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uLnTx/>
                <a:uFillTx/>
                <a:latin typeface="Calibri" panose="020F0502020204030204"/>
                <a:ea typeface="+mn-ea"/>
                <a:cs typeface="+mn-cs"/>
              </a:rPr>
              <a:t>Questions</a:t>
            </a:r>
            <a:r>
              <a:rPr kumimoji="0" lang="en-US" sz="54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5" descr="The Academic Training To Inform Police Responses logo">
            <a:extLst>
              <a:ext uri="{FF2B5EF4-FFF2-40B4-BE49-F238E27FC236}">
                <a16:creationId xmlns:a16="http://schemas.microsoft.com/office/drawing/2014/main" id="{C5448E32-81EE-730E-C1A4-7B228BCC6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pic>
        <p:nvPicPr>
          <p:cNvPr id="7" name="Picture 6" descr="3D icon person with a question mark over their head">
            <a:extLst>
              <a:ext uri="{FF2B5EF4-FFF2-40B4-BE49-F238E27FC236}">
                <a16:creationId xmlns:a16="http://schemas.microsoft.com/office/drawing/2014/main" id="{AB55D1E5-6D2D-1E81-D63D-BB8185CE12B2}"/>
              </a:ext>
            </a:extLst>
          </p:cNvPr>
          <p:cNvPicPr>
            <a:picLocks noChangeAspect="1"/>
          </p:cNvPicPr>
          <p:nvPr/>
        </p:nvPicPr>
        <p:blipFill rotWithShape="1">
          <a:blip r:embed="rId3">
            <a:extLst>
              <a:ext uri="{28A0092B-C50C-407E-A947-70E740481C1C}">
                <a14:useLocalDpi xmlns:a14="http://schemas.microsoft.com/office/drawing/2010/main" val="0"/>
              </a:ext>
            </a:extLst>
          </a:blip>
          <a:srcRect l="31632" r="27674"/>
          <a:stretch/>
        </p:blipFill>
        <p:spPr>
          <a:xfrm>
            <a:off x="9118600" y="604364"/>
            <a:ext cx="1829327" cy="4495385"/>
          </a:xfrm>
          <a:prstGeom prst="rect">
            <a:avLst/>
          </a:prstGeom>
        </p:spPr>
      </p:pic>
      <p:sp>
        <p:nvSpPr>
          <p:cNvPr id="15" name="Content Placeholder 14">
            <a:extLst>
              <a:ext uri="{FF2B5EF4-FFF2-40B4-BE49-F238E27FC236}">
                <a16:creationId xmlns:a16="http://schemas.microsoft.com/office/drawing/2014/main" id="{F416CDDA-09F6-39C1-D957-30D4EA7FB0B3}"/>
              </a:ext>
            </a:extLst>
          </p:cNvPr>
          <p:cNvSpPr>
            <a:spLocks noGrp="1"/>
          </p:cNvSpPr>
          <p:nvPr>
            <p:ph sz="quarter" idx="11"/>
          </p:nvPr>
        </p:nvSpPr>
        <p:spPr>
          <a:xfrm>
            <a:off x="1458668" y="5257515"/>
            <a:ext cx="8794603" cy="147732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103255"/>
                </a:solidFill>
                <a:effectLst/>
                <a:uLnTx/>
                <a:uFillTx/>
                <a:latin typeface="Calibri" panose="020F0502020204030204"/>
                <a:ea typeface="+mn-ea"/>
                <a:cs typeface="+mn-cs"/>
              </a:rPr>
              <a:t>This curriculum was created through support by Grant No. 2020-NT-BX-K001 awarded by the Bureau of Justice Assistance. The Bureau of Justice Assistance is a component of the Department of Justice’s Office of Justice Programs, which also includes the Bureau of Justice Statistics, the National Institute of Justice, the Office of Juvenile Justice and Delinquency Prevention, the Office for Victims of Crime, and the SMART Office. Points of view or opinions in this document are those of the authors and do not necessarily reflect the official positions or policies of the U.S. Department of Justice.</a:t>
            </a:r>
          </a:p>
        </p:txBody>
      </p:sp>
      <p:pic>
        <p:nvPicPr>
          <p:cNvPr id="2" name="Picture 2" descr="The Bureau of Justice Assistance, U.S. Department of Justice logo">
            <a:extLst>
              <a:ext uri="{FF2B5EF4-FFF2-40B4-BE49-F238E27FC236}">
                <a16:creationId xmlns:a16="http://schemas.microsoft.com/office/drawing/2014/main" id="{7491D908-B7DA-275A-1BA4-D52525016B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648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51417-58B7-40C9-8E7F-66994C633656}"/>
              </a:ext>
            </a:extLst>
          </p:cNvPr>
          <p:cNvSpPr>
            <a:spLocks noGrp="1"/>
          </p:cNvSpPr>
          <p:nvPr>
            <p:ph type="title"/>
          </p:nvPr>
        </p:nvSpPr>
        <p:spPr/>
        <p:txBody>
          <a:bodyPr>
            <a:noAutofit/>
          </a:bodyPr>
          <a:lstStyle/>
          <a:p>
            <a:r>
              <a:rPr lang="en-US" sz="4800" b="1" dirty="0">
                <a:solidFill>
                  <a:srgbClr val="FFFFFF"/>
                </a:solidFill>
                <a:latin typeface="+mn-lt"/>
                <a:ea typeface="Roboto" panose="02000000000000000000" pitchFamily="2" charset="0"/>
                <a:cs typeface="Segoe UI" panose="020B0502040204020203" pitchFamily="34" charset="0"/>
              </a:rPr>
              <a:t>Module Overview</a:t>
            </a:r>
          </a:p>
        </p:txBody>
      </p:sp>
      <p:sp>
        <p:nvSpPr>
          <p:cNvPr id="15" name="Rectangle 14">
            <a:extLst>
              <a:ext uri="{FF2B5EF4-FFF2-40B4-BE49-F238E27FC236}">
                <a16:creationId xmlns:a16="http://schemas.microsoft.com/office/drawing/2014/main" id="{2BBBDDFF-B9D8-48CE-B1AE-C10E59D880AD}"/>
              </a:ext>
            </a:extLst>
          </p:cNvPr>
          <p:cNvSpPr/>
          <p:nvPr/>
        </p:nvSpPr>
        <p:spPr>
          <a:xfrm>
            <a:off x="4508937" y="2298619"/>
            <a:ext cx="7409792" cy="2708434"/>
          </a:xfrm>
          <a:prstGeom prst="rect">
            <a:avLst/>
          </a:prstGeom>
        </p:spPr>
        <p:txBody>
          <a:bodyPr wrap="square">
            <a:spAutoFit/>
          </a:bodyPr>
          <a:lstStyle/>
          <a:p>
            <a:pPr marL="457200" indent="-457200">
              <a:spcAft>
                <a:spcPts val="1200"/>
              </a:spcAft>
              <a:buFont typeface="Arial" panose="020B0604020202020204" pitchFamily="34" charset="0"/>
              <a:buChar char="•"/>
            </a:pPr>
            <a:r>
              <a:rPr lang="en-US" sz="3500" dirty="0">
                <a:solidFill>
                  <a:srgbClr val="103255"/>
                </a:solidFill>
                <a:ea typeface="Roboto" panose="02000000000000000000" pitchFamily="2" charset="0"/>
              </a:rPr>
              <a:t>Personality</a:t>
            </a:r>
          </a:p>
          <a:p>
            <a:pPr marL="457200" indent="-457200">
              <a:spcAft>
                <a:spcPts val="1200"/>
              </a:spcAft>
              <a:buFont typeface="Arial" panose="020B0604020202020204" pitchFamily="34" charset="0"/>
              <a:buChar char="•"/>
            </a:pPr>
            <a:r>
              <a:rPr lang="en-US" sz="3500" dirty="0">
                <a:solidFill>
                  <a:srgbClr val="103255"/>
                </a:solidFill>
                <a:ea typeface="Roboto" panose="02000000000000000000" pitchFamily="2" charset="0"/>
              </a:rPr>
              <a:t>Personality Disorders</a:t>
            </a:r>
          </a:p>
          <a:p>
            <a:pPr marL="1028700" lvl="1" indent="-571500">
              <a:spcAft>
                <a:spcPts val="1200"/>
              </a:spcAft>
              <a:buFont typeface="Courier New" panose="02070309020205020404" pitchFamily="49" charset="0"/>
              <a:buChar char="o"/>
            </a:pPr>
            <a:r>
              <a:rPr lang="en-US" sz="3500" dirty="0">
                <a:solidFill>
                  <a:srgbClr val="103255"/>
                </a:solidFill>
                <a:ea typeface="Roboto" panose="02000000000000000000" pitchFamily="2" charset="0"/>
              </a:rPr>
              <a:t>Borderline Personality Disorder</a:t>
            </a:r>
          </a:p>
          <a:p>
            <a:pPr marL="1028700" lvl="1" indent="-571500">
              <a:spcAft>
                <a:spcPts val="1200"/>
              </a:spcAft>
              <a:buFont typeface="Courier New" panose="02070309020205020404" pitchFamily="49" charset="0"/>
              <a:buChar char="o"/>
            </a:pPr>
            <a:r>
              <a:rPr lang="en-US" sz="3500" dirty="0">
                <a:solidFill>
                  <a:srgbClr val="103255"/>
                </a:solidFill>
                <a:ea typeface="Roboto" panose="02000000000000000000" pitchFamily="2" charset="0"/>
              </a:rPr>
              <a:t>Antisocial Personality Disorder</a:t>
            </a:r>
          </a:p>
        </p:txBody>
      </p:sp>
      <p:pic>
        <p:nvPicPr>
          <p:cNvPr id="16" name="Graphic 15" descr="Checklist">
            <a:extLst>
              <a:ext uri="{FF2B5EF4-FFF2-40B4-BE49-F238E27FC236}">
                <a16:creationId xmlns:a16="http://schemas.microsoft.com/office/drawing/2014/main" id="{E57F235A-4245-4EFE-BAD3-B6C8518870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5" y="1590674"/>
            <a:ext cx="4124325" cy="4124325"/>
          </a:xfrm>
          <a:prstGeom prst="rect">
            <a:avLst/>
          </a:prstGeom>
        </p:spPr>
      </p:pic>
      <p:grpSp>
        <p:nvGrpSpPr>
          <p:cNvPr id="14" name="Group 13">
            <a:extLst>
              <a:ext uri="{FF2B5EF4-FFF2-40B4-BE49-F238E27FC236}">
                <a16:creationId xmlns:a16="http://schemas.microsoft.com/office/drawing/2014/main" id="{FE942B61-9310-4DB1-A564-824997C5057B}"/>
              </a:ext>
              <a:ext uri="{C183D7F6-B498-43B3-948B-1728B52AA6E4}">
                <adec:decorative xmlns:adec="http://schemas.microsoft.com/office/drawing/2017/decorative" val="1"/>
              </a:ext>
            </a:extLst>
          </p:cNvPr>
          <p:cNvGrpSpPr/>
          <p:nvPr/>
        </p:nvGrpSpPr>
        <p:grpSpPr>
          <a:xfrm>
            <a:off x="4289290" y="850837"/>
            <a:ext cx="141307" cy="5229455"/>
            <a:chOff x="4289290" y="850837"/>
            <a:chExt cx="141307" cy="5229455"/>
          </a:xfrm>
        </p:grpSpPr>
        <p:cxnSp>
          <p:nvCxnSpPr>
            <p:cNvPr id="8" name="Straight Connector 7">
              <a:extLst>
                <a:ext uri="{FF2B5EF4-FFF2-40B4-BE49-F238E27FC236}">
                  <a16:creationId xmlns:a16="http://schemas.microsoft.com/office/drawing/2014/main" id="{4A3E6069-ABFC-4DE3-A555-6D5FA6E8B749}"/>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C38C530-B0DF-4340-A9BF-2901636FAB18}"/>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 name="Picture 2">
            <a:extLst>
              <a:ext uri="{FF2B5EF4-FFF2-40B4-BE49-F238E27FC236}">
                <a16:creationId xmlns:a16="http://schemas.microsoft.com/office/drawing/2014/main" id="{910AA58B-59AA-7A49-B0B2-8F6C57B3E261}"/>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397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ea typeface="Roboto" panose="02000000000000000000" pitchFamily="2" charset="0"/>
                <a:cs typeface="Segoe UI" panose="020B0502040204020203" pitchFamily="34" charset="0"/>
              </a:rPr>
              <a:t>What Is Personality?</a:t>
            </a:r>
            <a:endParaRPr lang="en-US" sz="4800" dirty="0">
              <a:latin typeface="+mn-lt"/>
              <a:ea typeface="Roboto" panose="02000000000000000000" pitchFamily="2" charset="0"/>
              <a:cs typeface="Segoe UI" panose="020B0502040204020203" pitchFamily="34" charset="0"/>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592214" y="1855046"/>
            <a:ext cx="6428017" cy="4472270"/>
          </a:xfrm>
        </p:spPr>
        <p:txBody>
          <a:bodyPr>
            <a:normAutofit/>
          </a:bodyPr>
          <a:lstStyle/>
          <a:p>
            <a:pPr>
              <a:spcAft>
                <a:spcPts val="1200"/>
              </a:spcAft>
            </a:pPr>
            <a:r>
              <a:rPr lang="en-US" sz="4000" dirty="0">
                <a:solidFill>
                  <a:srgbClr val="103255"/>
                </a:solidFill>
                <a:ea typeface="Roboto" panose="02000000000000000000" pitchFamily="2" charset="0"/>
              </a:rPr>
              <a:t>A repeated and </a:t>
            </a:r>
            <a:r>
              <a:rPr lang="en-US" sz="4000" dirty="0">
                <a:ea typeface="Roboto" panose="02000000000000000000" pitchFamily="2" charset="0"/>
              </a:rPr>
              <a:t>predictable set of thoughts, feelings, and behaviors</a:t>
            </a:r>
          </a:p>
          <a:p>
            <a:pPr>
              <a:spcAft>
                <a:spcPts val="1200"/>
              </a:spcAft>
            </a:pPr>
            <a:r>
              <a:rPr lang="en-US" sz="4000" dirty="0">
                <a:ea typeface="Roboto" panose="02000000000000000000" pitchFamily="2" charset="0"/>
              </a:rPr>
              <a:t>A person’s </a:t>
            </a:r>
            <a:r>
              <a:rPr lang="en-US" sz="4000" dirty="0">
                <a:solidFill>
                  <a:srgbClr val="103255"/>
                </a:solidFill>
                <a:ea typeface="Roboto" panose="02000000000000000000" pitchFamily="2" charset="0"/>
              </a:rPr>
              <a:t>mental and emotiona</a:t>
            </a:r>
            <a:r>
              <a:rPr lang="en-US" sz="4000" dirty="0">
                <a:ea typeface="Roboto" panose="02000000000000000000" pitchFamily="2" charset="0"/>
              </a:rPr>
              <a:t>l outlook</a:t>
            </a:r>
            <a:endParaRPr lang="en-US" sz="4000" dirty="0">
              <a:solidFill>
                <a:srgbClr val="103255"/>
              </a:solidFill>
              <a:ea typeface="Roboto" panose="02000000000000000000" pitchFamily="2" charset="0"/>
            </a:endParaRPr>
          </a:p>
          <a:p>
            <a:pPr>
              <a:spcAft>
                <a:spcPts val="1200"/>
              </a:spcAft>
            </a:pPr>
            <a:r>
              <a:rPr lang="en-US" sz="4000" dirty="0">
                <a:ea typeface="Roboto" panose="02000000000000000000" pitchFamily="2" charset="0"/>
              </a:rPr>
              <a:t>Developed early in life</a:t>
            </a:r>
            <a:endParaRPr lang="en-US" sz="3600" dirty="0">
              <a:solidFill>
                <a:srgbClr val="103255"/>
              </a:solidFill>
              <a:ea typeface="Roboto" panose="02000000000000000000" pitchFamily="2" charset="0"/>
            </a:endParaRPr>
          </a:p>
        </p:txBody>
      </p:sp>
      <p:sp>
        <p:nvSpPr>
          <p:cNvPr id="5" name="Thought Bubble: Cloud 4" descr="Q&amp;A thought bubble">
            <a:extLst>
              <a:ext uri="{FF2B5EF4-FFF2-40B4-BE49-F238E27FC236}">
                <a16:creationId xmlns:a16="http://schemas.microsoft.com/office/drawing/2014/main" id="{45FDDCFD-D9A7-D3E1-0572-B6118ED9EA68}"/>
              </a:ext>
            </a:extLst>
          </p:cNvPr>
          <p:cNvSpPr/>
          <p:nvPr/>
        </p:nvSpPr>
        <p:spPr>
          <a:xfrm>
            <a:off x="157166" y="6160168"/>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latin typeface="Roboto" panose="02000000000000000000" pitchFamily="2" charset="0"/>
                <a:ea typeface="Roboto" panose="02000000000000000000" pitchFamily="2" charset="0"/>
                <a:cs typeface="Times New Roman" panose="02020603050405020304" pitchFamily="18" charset="0"/>
              </a:rPr>
              <a:t>Q&amp;A</a:t>
            </a:r>
            <a:endParaRPr lang="en-US" sz="1200" dirty="0">
              <a:effectLst/>
              <a:latin typeface="Roboto" panose="02000000000000000000" pitchFamily="2" charset="0"/>
              <a:ea typeface="Roboto" panose="02000000000000000000" pitchFamily="2" charset="0"/>
              <a:cs typeface="Times New Roman" panose="02020603050405020304" pitchFamily="18" charset="0"/>
            </a:endParaRPr>
          </a:p>
        </p:txBody>
      </p:sp>
      <p:pic>
        <p:nvPicPr>
          <p:cNvPr id="4" name="Picture 3" descr="A word cloud associated with the word Personality">
            <a:extLst>
              <a:ext uri="{FF2B5EF4-FFF2-40B4-BE49-F238E27FC236}">
                <a16:creationId xmlns:a16="http://schemas.microsoft.com/office/drawing/2014/main" id="{C53A1CA7-67C6-4BC6-BA9A-87D0D973B066}"/>
              </a:ext>
            </a:extLst>
          </p:cNvPr>
          <p:cNvPicPr>
            <a:picLocks noChangeAspect="1"/>
          </p:cNvPicPr>
          <p:nvPr/>
        </p:nvPicPr>
        <p:blipFill>
          <a:blip r:embed="rId2"/>
          <a:stretch>
            <a:fillRect/>
          </a:stretch>
        </p:blipFill>
        <p:spPr>
          <a:xfrm rot="1380235">
            <a:off x="7186771" y="2084861"/>
            <a:ext cx="4101426" cy="3076070"/>
          </a:xfrm>
          <a:prstGeom prst="rect">
            <a:avLst/>
          </a:prstGeom>
        </p:spPr>
      </p:pic>
      <p:pic>
        <p:nvPicPr>
          <p:cNvPr id="6" name="Picture 2">
            <a:extLst>
              <a:ext uri="{FF2B5EF4-FFF2-40B4-BE49-F238E27FC236}">
                <a16:creationId xmlns:a16="http://schemas.microsoft.com/office/drawing/2014/main" id="{07410A21-BACC-D55C-7730-2E6EFD68D3F5}"/>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2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ea typeface="Roboto" panose="02000000000000000000" pitchFamily="2" charset="0"/>
                <a:cs typeface="Segoe UI" panose="020B0502040204020203" pitchFamily="34" charset="0"/>
              </a:rPr>
              <a:t>Personality Disorders </a:t>
            </a:r>
            <a:r>
              <a:rPr lang="en-US" sz="2800" b="1" dirty="0">
                <a:solidFill>
                  <a:srgbClr val="FFFFFF"/>
                </a:solidFill>
                <a:latin typeface="+mn-lt"/>
                <a:ea typeface="Roboto" panose="02000000000000000000" pitchFamily="2" charset="0"/>
                <a:cs typeface="Segoe UI" panose="020B0502040204020203" pitchFamily="34" charset="0"/>
              </a:rPr>
              <a:t>(1 of 3)</a:t>
            </a:r>
            <a:endParaRPr lang="en-US" sz="2800" dirty="0">
              <a:latin typeface="+mn-lt"/>
              <a:ea typeface="Roboto" panose="02000000000000000000" pitchFamily="2" charset="0"/>
              <a:cs typeface="Segoe UI" panose="020B0502040204020203" pitchFamily="34" charset="0"/>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592215" y="1687897"/>
            <a:ext cx="11007570" cy="4616649"/>
          </a:xfrm>
        </p:spPr>
        <p:txBody>
          <a:bodyPr>
            <a:normAutofit fontScale="92500" lnSpcReduction="20000"/>
          </a:bodyPr>
          <a:lstStyle/>
          <a:p>
            <a:pPr>
              <a:lnSpc>
                <a:spcPct val="100000"/>
              </a:lnSpc>
              <a:spcAft>
                <a:spcPts val="1200"/>
              </a:spcAft>
            </a:pPr>
            <a:r>
              <a:rPr lang="en-US" sz="3600" dirty="0">
                <a:ea typeface="Roboto" panose="02000000000000000000" pitchFamily="2" charset="0"/>
              </a:rPr>
              <a:t>Enduring pattern of behavior, thinking, and feeling that deviates from a person’s culture, leads to distress or impairment, is relatively stable over time, and is long-lasting.</a:t>
            </a:r>
          </a:p>
          <a:p>
            <a:pPr>
              <a:spcAft>
                <a:spcPts val="1200"/>
              </a:spcAft>
            </a:pPr>
            <a:r>
              <a:rPr lang="en-US" sz="3600" dirty="0">
                <a:solidFill>
                  <a:srgbClr val="103255"/>
                </a:solidFill>
                <a:ea typeface="Roboto" panose="02000000000000000000" pitchFamily="2" charset="0"/>
              </a:rPr>
              <a:t>Typically </a:t>
            </a:r>
            <a:r>
              <a:rPr lang="en-US" sz="3600" dirty="0">
                <a:ea typeface="Roboto" panose="02000000000000000000" pitchFamily="2" charset="0"/>
              </a:rPr>
              <a:t>emerge in adolescence or early adulthood.</a:t>
            </a:r>
          </a:p>
          <a:p>
            <a:pPr>
              <a:spcAft>
                <a:spcPts val="300"/>
              </a:spcAft>
            </a:pPr>
            <a:r>
              <a:rPr lang="en-US" sz="3600" dirty="0">
                <a:solidFill>
                  <a:srgbClr val="103255"/>
                </a:solidFill>
                <a:ea typeface="Roboto" panose="02000000000000000000" pitchFamily="2" charset="0"/>
              </a:rPr>
              <a:t>Affect at least two of the following:</a:t>
            </a:r>
          </a:p>
          <a:p>
            <a:pPr marL="741363" lvl="1" indent="-284163">
              <a:spcAft>
                <a:spcPts val="300"/>
              </a:spcAft>
              <a:buSzPct val="80000"/>
              <a:buFont typeface="Courier New" panose="02070309020205020404" pitchFamily="49" charset="0"/>
              <a:buChar char="o"/>
            </a:pPr>
            <a:r>
              <a:rPr lang="en-US" sz="3200" dirty="0">
                <a:solidFill>
                  <a:srgbClr val="103255"/>
                </a:solidFill>
                <a:ea typeface="Roboto" panose="02000000000000000000" pitchFamily="2" charset="0"/>
              </a:rPr>
              <a:t>Thinking about oneself, others, and events</a:t>
            </a:r>
          </a:p>
          <a:p>
            <a:pPr marL="741363" lvl="1" indent="-284163">
              <a:spcAft>
                <a:spcPts val="300"/>
              </a:spcAft>
              <a:buSzPct val="80000"/>
              <a:buFont typeface="Courier New" panose="02070309020205020404" pitchFamily="49" charset="0"/>
              <a:buChar char="o"/>
            </a:pPr>
            <a:r>
              <a:rPr lang="en-US" sz="3200" dirty="0">
                <a:solidFill>
                  <a:srgbClr val="103255"/>
                </a:solidFill>
                <a:ea typeface="Roboto" panose="02000000000000000000" pitchFamily="2" charset="0"/>
              </a:rPr>
              <a:t>Emotional responses</a:t>
            </a:r>
          </a:p>
          <a:p>
            <a:pPr marL="741363" lvl="1" indent="-284163">
              <a:spcAft>
                <a:spcPts val="300"/>
              </a:spcAft>
              <a:buSzPct val="80000"/>
              <a:buFont typeface="Courier New" panose="02070309020205020404" pitchFamily="49" charset="0"/>
              <a:buChar char="o"/>
            </a:pPr>
            <a:r>
              <a:rPr lang="en-US" sz="3200" dirty="0">
                <a:solidFill>
                  <a:srgbClr val="103255"/>
                </a:solidFill>
                <a:ea typeface="Roboto" panose="02000000000000000000" pitchFamily="2" charset="0"/>
              </a:rPr>
              <a:t>Relating to others</a:t>
            </a:r>
          </a:p>
          <a:p>
            <a:pPr marL="741363" lvl="1" indent="-284163">
              <a:spcAft>
                <a:spcPts val="1200"/>
              </a:spcAft>
              <a:buSzPct val="80000"/>
              <a:buFont typeface="Courier New" panose="02070309020205020404" pitchFamily="49" charset="0"/>
              <a:buChar char="o"/>
            </a:pPr>
            <a:r>
              <a:rPr lang="en-US" sz="3200" dirty="0">
                <a:solidFill>
                  <a:srgbClr val="103255"/>
                </a:solidFill>
                <a:ea typeface="Roboto" panose="02000000000000000000" pitchFamily="2" charset="0"/>
              </a:rPr>
              <a:t>Impulse control</a:t>
            </a:r>
          </a:p>
        </p:txBody>
      </p:sp>
      <p:pic>
        <p:nvPicPr>
          <p:cNvPr id="4" name="Picture 2">
            <a:extLst>
              <a:ext uri="{FF2B5EF4-FFF2-40B4-BE49-F238E27FC236}">
                <a16:creationId xmlns:a16="http://schemas.microsoft.com/office/drawing/2014/main" id="{3196C1BD-B2E4-346F-73C1-647540861A4E}"/>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0335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03A841-FCEF-415B-A943-6847B5AFC657}"/>
              </a:ext>
            </a:extLst>
          </p:cNvPr>
          <p:cNvSpPr>
            <a:spLocks noGrp="1"/>
          </p:cNvSpPr>
          <p:nvPr>
            <p:ph type="title"/>
          </p:nvPr>
        </p:nvSpPr>
        <p:spPr>
          <a:xfrm>
            <a:off x="592215" y="365125"/>
            <a:ext cx="8323186" cy="611419"/>
          </a:xfrm>
        </p:spPr>
        <p:txBody>
          <a:bodyPr>
            <a:noAutofit/>
          </a:bodyPr>
          <a:lstStyle/>
          <a:p>
            <a:r>
              <a:rPr lang="en-US" sz="4800" b="1" dirty="0">
                <a:solidFill>
                  <a:schemeClr val="bg1"/>
                </a:solidFill>
                <a:latin typeface="+mn-lt"/>
                <a:ea typeface="Roboto" panose="02000000000000000000" pitchFamily="2" charset="0"/>
                <a:cs typeface="Segoe UI" panose="020B0502040204020203" pitchFamily="34" charset="0"/>
              </a:rPr>
              <a:t>Personality Disorders </a:t>
            </a:r>
            <a:r>
              <a:rPr lang="en-US" sz="2800" b="1" dirty="0">
                <a:solidFill>
                  <a:srgbClr val="FFFFFF"/>
                </a:solidFill>
                <a:latin typeface="+mn-lt"/>
                <a:ea typeface="Roboto" panose="02000000000000000000" pitchFamily="2" charset="0"/>
                <a:cs typeface="Segoe UI" panose="020B0502040204020203" pitchFamily="34" charset="0"/>
              </a:rPr>
              <a:t>(2 of 3)</a:t>
            </a:r>
            <a:endParaRPr lang="en-US" sz="2800" b="1" dirty="0">
              <a:solidFill>
                <a:schemeClr val="bg1"/>
              </a:solidFill>
              <a:latin typeface="+mn-lt"/>
              <a:ea typeface="Roboto" panose="02000000000000000000" pitchFamily="2" charset="0"/>
              <a:cs typeface="Segoe UI" panose="020B0502040204020203" pitchFamily="34" charset="0"/>
            </a:endParaRPr>
          </a:p>
        </p:txBody>
      </p:sp>
      <p:sp>
        <p:nvSpPr>
          <p:cNvPr id="2" name="Content Placeholder 1">
            <a:extLst>
              <a:ext uri="{FF2B5EF4-FFF2-40B4-BE49-F238E27FC236}">
                <a16:creationId xmlns:a16="http://schemas.microsoft.com/office/drawing/2014/main" id="{49E00EFF-2A4A-186B-4ED0-1D284E2E8339}"/>
              </a:ext>
            </a:extLst>
          </p:cNvPr>
          <p:cNvSpPr>
            <a:spLocks noGrp="1"/>
          </p:cNvSpPr>
          <p:nvPr>
            <p:ph idx="1"/>
          </p:nvPr>
        </p:nvSpPr>
        <p:spPr>
          <a:xfrm>
            <a:off x="592215" y="1687897"/>
            <a:ext cx="7533213" cy="4616649"/>
          </a:xfrm>
        </p:spPr>
        <p:txBody>
          <a:bodyPr>
            <a:noAutofit/>
          </a:bodyPr>
          <a:lstStyle/>
          <a:p>
            <a:pPr>
              <a:spcAft>
                <a:spcPts val="600"/>
              </a:spcAft>
            </a:pPr>
            <a:r>
              <a:rPr lang="en-US" sz="3200" dirty="0">
                <a:solidFill>
                  <a:srgbClr val="103255"/>
                </a:solidFill>
                <a:ea typeface="Roboto" panose="02000000000000000000" pitchFamily="2" charset="0"/>
              </a:rPr>
              <a:t>Approximately 9% of U.S. adults are living with a personality disorder</a:t>
            </a:r>
          </a:p>
          <a:p>
            <a:pPr>
              <a:spcAft>
                <a:spcPts val="600"/>
              </a:spcAft>
            </a:pPr>
            <a:r>
              <a:rPr lang="en-US" sz="3200" dirty="0">
                <a:ea typeface="Roboto" panose="02000000000000000000" pitchFamily="2" charset="0"/>
              </a:rPr>
              <a:t>Impact is persistent, pervasive, and problematic</a:t>
            </a:r>
          </a:p>
          <a:p>
            <a:pPr>
              <a:spcAft>
                <a:spcPts val="600"/>
              </a:spcAft>
            </a:pPr>
            <a:r>
              <a:rPr lang="en-US" sz="3200" dirty="0">
                <a:ea typeface="Roboto" panose="02000000000000000000" pitchFamily="2" charset="0"/>
              </a:rPr>
              <a:t>Associated with a wide range of difficulties, including co-occurring mental health conditions, substance use, poor physical health, unemployment, and reduced life expectancy</a:t>
            </a:r>
            <a:endParaRPr lang="en-US" sz="3200" dirty="0">
              <a:solidFill>
                <a:srgbClr val="103255"/>
              </a:solidFill>
              <a:ea typeface="Roboto" panose="02000000000000000000" pitchFamily="2" charset="0"/>
            </a:endParaRPr>
          </a:p>
        </p:txBody>
      </p:sp>
      <p:pic>
        <p:nvPicPr>
          <p:cNvPr id="5" name="Picture 4" descr="Illustration of many overlapping faces">
            <a:extLst>
              <a:ext uri="{FF2B5EF4-FFF2-40B4-BE49-F238E27FC236}">
                <a16:creationId xmlns:a16="http://schemas.microsoft.com/office/drawing/2014/main" id="{EE7BBA8A-F845-A49F-9059-569FEFDCAB9F}"/>
              </a:ext>
            </a:extLst>
          </p:cNvPr>
          <p:cNvPicPr>
            <a:picLocks noChangeAspect="1"/>
          </p:cNvPicPr>
          <p:nvPr/>
        </p:nvPicPr>
        <p:blipFill>
          <a:blip r:embed="rId3"/>
          <a:stretch>
            <a:fillRect/>
          </a:stretch>
        </p:blipFill>
        <p:spPr>
          <a:xfrm>
            <a:off x="8201398" y="2047224"/>
            <a:ext cx="3398387" cy="3434107"/>
          </a:xfrm>
          <a:prstGeom prst="rect">
            <a:avLst/>
          </a:prstGeom>
        </p:spPr>
      </p:pic>
      <p:pic>
        <p:nvPicPr>
          <p:cNvPr id="4" name="Picture 2">
            <a:extLst>
              <a:ext uri="{FF2B5EF4-FFF2-40B4-BE49-F238E27FC236}">
                <a16:creationId xmlns:a16="http://schemas.microsoft.com/office/drawing/2014/main" id="{31E20E96-B539-DA5E-7630-A828706A9C9E}"/>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487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03A841-FCEF-415B-A943-6847B5AFC657}"/>
              </a:ext>
            </a:extLst>
          </p:cNvPr>
          <p:cNvSpPr>
            <a:spLocks noGrp="1"/>
          </p:cNvSpPr>
          <p:nvPr>
            <p:ph type="title"/>
          </p:nvPr>
        </p:nvSpPr>
        <p:spPr>
          <a:xfrm>
            <a:off x="592215" y="365125"/>
            <a:ext cx="8323186" cy="611419"/>
          </a:xfrm>
        </p:spPr>
        <p:txBody>
          <a:bodyPr>
            <a:noAutofit/>
          </a:bodyPr>
          <a:lstStyle/>
          <a:p>
            <a:r>
              <a:rPr lang="en-US" sz="4800" b="1" dirty="0">
                <a:solidFill>
                  <a:srgbClr val="FFFFFF"/>
                </a:solidFill>
                <a:latin typeface="+mn-lt"/>
                <a:ea typeface="Roboto" panose="02000000000000000000" pitchFamily="2" charset="0"/>
              </a:rPr>
              <a:t>Personality Disorders </a:t>
            </a:r>
            <a:r>
              <a:rPr lang="en-US" sz="3200" b="1" dirty="0">
                <a:solidFill>
                  <a:srgbClr val="FFFFFF"/>
                </a:solidFill>
                <a:latin typeface="+mn-lt"/>
                <a:ea typeface="Roboto" panose="02000000000000000000" pitchFamily="2" charset="0"/>
                <a:cs typeface="Segoe UI" panose="020B0502040204020203" pitchFamily="34" charset="0"/>
              </a:rPr>
              <a:t>(3 of 3)</a:t>
            </a:r>
            <a:endParaRPr lang="en-US" sz="3200" b="1" dirty="0">
              <a:solidFill>
                <a:schemeClr val="bg1"/>
              </a:solidFill>
              <a:latin typeface="+mn-lt"/>
              <a:ea typeface="Roboto" panose="02000000000000000000" pitchFamily="2" charset="0"/>
              <a:cs typeface="Segoe UI" panose="020B0502040204020203" pitchFamily="34" charset="0"/>
            </a:endParaRPr>
          </a:p>
        </p:txBody>
      </p:sp>
      <p:sp>
        <p:nvSpPr>
          <p:cNvPr id="6" name="Arrow: Chevron 5">
            <a:extLst>
              <a:ext uri="{FF2B5EF4-FFF2-40B4-BE49-F238E27FC236}">
                <a16:creationId xmlns:a16="http://schemas.microsoft.com/office/drawing/2014/main" id="{B4CF55A2-6771-4B28-9494-ABA0C37B3F45}"/>
              </a:ext>
              <a:ext uri="{C183D7F6-B498-43B3-948B-1728B52AA6E4}">
                <adec:decorative xmlns:adec="http://schemas.microsoft.com/office/drawing/2017/decorative" val="1"/>
              </a:ext>
            </a:extLst>
          </p:cNvPr>
          <p:cNvSpPr/>
          <p:nvPr/>
        </p:nvSpPr>
        <p:spPr>
          <a:xfrm>
            <a:off x="294819" y="1707794"/>
            <a:ext cx="10857718" cy="4061861"/>
          </a:xfrm>
          <a:prstGeom prst="chevron">
            <a:avLst>
              <a:gd name="adj" fmla="val 24914"/>
            </a:avLst>
          </a:prstGeom>
          <a:solidFill>
            <a:srgbClr val="1032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Content Placeholder 2">
            <a:extLst>
              <a:ext uri="{FF2B5EF4-FFF2-40B4-BE49-F238E27FC236}">
                <a16:creationId xmlns:a16="http://schemas.microsoft.com/office/drawing/2014/main" id="{0910F570-3188-4D69-8E42-66B6505A43D0}"/>
              </a:ext>
            </a:extLst>
          </p:cNvPr>
          <p:cNvSpPr txBox="1">
            <a:spLocks/>
          </p:cNvSpPr>
          <p:nvPr/>
        </p:nvSpPr>
        <p:spPr>
          <a:xfrm>
            <a:off x="2188461" y="2044566"/>
            <a:ext cx="2759731" cy="365799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1200"/>
              </a:spcAft>
            </a:pPr>
            <a:r>
              <a:rPr lang="en-US" sz="3100" b="1" dirty="0">
                <a:solidFill>
                  <a:srgbClr val="FFFF00"/>
                </a:solidFill>
                <a:ea typeface="Roboto" panose="02000000000000000000" pitchFamily="2" charset="0"/>
              </a:rPr>
              <a:t>Antisocial</a:t>
            </a:r>
            <a:endParaRPr lang="en-US" sz="3100" dirty="0">
              <a:solidFill>
                <a:schemeClr val="bg1"/>
              </a:solidFill>
              <a:ea typeface="Roboto" panose="02000000000000000000" pitchFamily="2" charset="0"/>
            </a:endParaRPr>
          </a:p>
          <a:p>
            <a:pPr>
              <a:lnSpc>
                <a:spcPct val="100000"/>
              </a:lnSpc>
              <a:spcAft>
                <a:spcPts val="1200"/>
              </a:spcAft>
            </a:pPr>
            <a:r>
              <a:rPr lang="en-US" sz="3100" dirty="0">
                <a:solidFill>
                  <a:schemeClr val="bg1"/>
                </a:solidFill>
                <a:ea typeface="Roboto" panose="02000000000000000000" pitchFamily="2" charset="0"/>
              </a:rPr>
              <a:t>Avoidant</a:t>
            </a:r>
          </a:p>
          <a:p>
            <a:pPr>
              <a:lnSpc>
                <a:spcPct val="100000"/>
              </a:lnSpc>
              <a:spcAft>
                <a:spcPts val="1200"/>
              </a:spcAft>
            </a:pPr>
            <a:r>
              <a:rPr lang="en-US" sz="3100" b="1" dirty="0">
                <a:solidFill>
                  <a:srgbClr val="FFFF00"/>
                </a:solidFill>
                <a:ea typeface="Roboto" panose="02000000000000000000" pitchFamily="2" charset="0"/>
              </a:rPr>
              <a:t>Borderline</a:t>
            </a:r>
            <a:endParaRPr lang="en-US" sz="3100" b="1" dirty="0">
              <a:solidFill>
                <a:srgbClr val="5F0D14"/>
              </a:solidFill>
              <a:ea typeface="Roboto" panose="02000000000000000000" pitchFamily="2" charset="0"/>
            </a:endParaRPr>
          </a:p>
          <a:p>
            <a:pPr>
              <a:lnSpc>
                <a:spcPct val="100000"/>
              </a:lnSpc>
              <a:spcAft>
                <a:spcPts val="1200"/>
              </a:spcAft>
            </a:pPr>
            <a:r>
              <a:rPr lang="en-US" sz="3100" dirty="0">
                <a:solidFill>
                  <a:schemeClr val="bg1"/>
                </a:solidFill>
                <a:ea typeface="Roboto" panose="02000000000000000000" pitchFamily="2" charset="0"/>
              </a:rPr>
              <a:t>Dependent</a:t>
            </a:r>
          </a:p>
          <a:p>
            <a:pPr>
              <a:lnSpc>
                <a:spcPct val="100000"/>
              </a:lnSpc>
              <a:spcAft>
                <a:spcPts val="1200"/>
              </a:spcAft>
            </a:pPr>
            <a:r>
              <a:rPr lang="en-US" sz="3100" dirty="0">
                <a:solidFill>
                  <a:schemeClr val="bg1"/>
                </a:solidFill>
                <a:ea typeface="Roboto" panose="02000000000000000000" pitchFamily="2" charset="0"/>
              </a:rPr>
              <a:t>Histrionic</a:t>
            </a:r>
          </a:p>
        </p:txBody>
      </p:sp>
      <p:sp>
        <p:nvSpPr>
          <p:cNvPr id="9" name="Content Placeholder 2">
            <a:extLst>
              <a:ext uri="{FF2B5EF4-FFF2-40B4-BE49-F238E27FC236}">
                <a16:creationId xmlns:a16="http://schemas.microsoft.com/office/drawing/2014/main" id="{DBE3AE2F-5928-4D03-9B45-4256E865955C}"/>
              </a:ext>
            </a:extLst>
          </p:cNvPr>
          <p:cNvSpPr txBox="1">
            <a:spLocks/>
          </p:cNvSpPr>
          <p:nvPr/>
        </p:nvSpPr>
        <p:spPr>
          <a:xfrm>
            <a:off x="5521116" y="2044566"/>
            <a:ext cx="4447019" cy="365799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1200"/>
              </a:spcAft>
            </a:pPr>
            <a:r>
              <a:rPr lang="en-US" sz="3100" dirty="0">
                <a:solidFill>
                  <a:srgbClr val="FFFFFF"/>
                </a:solidFill>
                <a:ea typeface="Roboto" panose="02000000000000000000" pitchFamily="2" charset="0"/>
              </a:rPr>
              <a:t>Narcissistic</a:t>
            </a:r>
          </a:p>
          <a:p>
            <a:pPr>
              <a:lnSpc>
                <a:spcPct val="100000"/>
              </a:lnSpc>
              <a:spcAft>
                <a:spcPts val="1200"/>
              </a:spcAft>
            </a:pPr>
            <a:r>
              <a:rPr lang="en-US" sz="3100" dirty="0">
                <a:solidFill>
                  <a:schemeClr val="bg1"/>
                </a:solidFill>
                <a:ea typeface="Roboto" panose="02000000000000000000" pitchFamily="2" charset="0"/>
              </a:rPr>
              <a:t>Obsessive-compulsive</a:t>
            </a:r>
          </a:p>
          <a:p>
            <a:pPr>
              <a:lnSpc>
                <a:spcPct val="100000"/>
              </a:lnSpc>
              <a:spcAft>
                <a:spcPts val="1200"/>
              </a:spcAft>
            </a:pPr>
            <a:r>
              <a:rPr lang="en-US" sz="3100" dirty="0">
                <a:solidFill>
                  <a:srgbClr val="FFFFFF"/>
                </a:solidFill>
                <a:ea typeface="Roboto" panose="02000000000000000000" pitchFamily="2" charset="0"/>
              </a:rPr>
              <a:t>Paranoid</a:t>
            </a:r>
          </a:p>
          <a:p>
            <a:pPr>
              <a:lnSpc>
                <a:spcPct val="100000"/>
              </a:lnSpc>
              <a:spcAft>
                <a:spcPts val="1200"/>
              </a:spcAft>
            </a:pPr>
            <a:r>
              <a:rPr lang="en-US" sz="3100" dirty="0">
                <a:solidFill>
                  <a:srgbClr val="FFFFFF"/>
                </a:solidFill>
                <a:ea typeface="Roboto" panose="02000000000000000000" pitchFamily="2" charset="0"/>
              </a:rPr>
              <a:t>Schizoid</a:t>
            </a:r>
          </a:p>
          <a:p>
            <a:pPr>
              <a:lnSpc>
                <a:spcPct val="100000"/>
              </a:lnSpc>
              <a:spcAft>
                <a:spcPts val="1200"/>
              </a:spcAft>
            </a:pPr>
            <a:r>
              <a:rPr lang="en-US" sz="3100" dirty="0">
                <a:solidFill>
                  <a:srgbClr val="FFFFFF"/>
                </a:solidFill>
                <a:ea typeface="Roboto" panose="02000000000000000000" pitchFamily="2" charset="0"/>
              </a:rPr>
              <a:t>Schizotypal</a:t>
            </a:r>
          </a:p>
        </p:txBody>
      </p:sp>
      <p:sp>
        <p:nvSpPr>
          <p:cNvPr id="8" name="Arrow: Chevron 7">
            <a:extLst>
              <a:ext uri="{FF2B5EF4-FFF2-40B4-BE49-F238E27FC236}">
                <a16:creationId xmlns:a16="http://schemas.microsoft.com/office/drawing/2014/main" id="{11F6B6D8-9B70-40F6-A78D-B537F7D64FEA}"/>
              </a:ext>
              <a:ext uri="{C183D7F6-B498-43B3-948B-1728B52AA6E4}">
                <adec:decorative xmlns:adec="http://schemas.microsoft.com/office/drawing/2017/decorative" val="1"/>
              </a:ext>
            </a:extLst>
          </p:cNvPr>
          <p:cNvSpPr/>
          <p:nvPr/>
        </p:nvSpPr>
        <p:spPr>
          <a:xfrm>
            <a:off x="10253271" y="1694441"/>
            <a:ext cx="1798532" cy="4088566"/>
          </a:xfrm>
          <a:prstGeom prst="chevron">
            <a:avLst>
              <a:gd name="adj" fmla="val 55106"/>
            </a:avLst>
          </a:prstGeom>
          <a:solidFill>
            <a:srgbClr val="5F0D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hought Bubble: Cloud 3" descr="Q&amp;A thought bubble">
            <a:extLst>
              <a:ext uri="{FF2B5EF4-FFF2-40B4-BE49-F238E27FC236}">
                <a16:creationId xmlns:a16="http://schemas.microsoft.com/office/drawing/2014/main" id="{D3F3B4B0-5F43-D57D-F029-869BE8D6237F}"/>
              </a:ext>
            </a:extLst>
          </p:cNvPr>
          <p:cNvSpPr/>
          <p:nvPr/>
        </p:nvSpPr>
        <p:spPr>
          <a:xfrm>
            <a:off x="159780" y="6125792"/>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latin typeface="Roboto" panose="02000000000000000000" pitchFamily="2" charset="0"/>
                <a:ea typeface="Roboto" panose="02000000000000000000" pitchFamily="2" charset="0"/>
                <a:cs typeface="Times New Roman" panose="02020603050405020304" pitchFamily="18" charset="0"/>
              </a:rPr>
              <a:t>Q&amp;A</a:t>
            </a:r>
            <a:endParaRPr lang="en-US" sz="1200" dirty="0">
              <a:effectLst/>
              <a:latin typeface="Roboto" panose="02000000000000000000" pitchFamily="2" charset="0"/>
              <a:ea typeface="Roboto" panose="02000000000000000000" pitchFamily="2" charset="0"/>
              <a:cs typeface="Times New Roman" panose="02020603050405020304" pitchFamily="18" charset="0"/>
            </a:endParaRPr>
          </a:p>
        </p:txBody>
      </p:sp>
      <p:pic>
        <p:nvPicPr>
          <p:cNvPr id="2" name="Picture 2">
            <a:extLst>
              <a:ext uri="{FF2B5EF4-FFF2-40B4-BE49-F238E27FC236}">
                <a16:creationId xmlns:a16="http://schemas.microsoft.com/office/drawing/2014/main" id="{C5C33D19-02EC-0CEF-5BFF-171E45676D28}"/>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556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a:xfrm>
            <a:off x="383871" y="365125"/>
            <a:ext cx="10438458" cy="611419"/>
          </a:xfrm>
        </p:spPr>
        <p:txBody>
          <a:bodyPr>
            <a:noAutofit/>
          </a:bodyPr>
          <a:lstStyle/>
          <a:p>
            <a:r>
              <a:rPr lang="en-US" b="1" dirty="0">
                <a:solidFill>
                  <a:srgbClr val="FFFFFF"/>
                </a:solidFill>
                <a:latin typeface="+mn-lt"/>
                <a:ea typeface="Roboto" panose="02000000000000000000" pitchFamily="2" charset="0"/>
                <a:cs typeface="Segoe UI" panose="020B0502040204020203" pitchFamily="34" charset="0"/>
              </a:rPr>
              <a:t>Personality Disorders Associated with Emergency Service Use</a:t>
            </a:r>
            <a:endParaRPr lang="en-US" dirty="0">
              <a:latin typeface="+mn-lt"/>
              <a:ea typeface="Roboto" panose="02000000000000000000" pitchFamily="2" charset="0"/>
              <a:cs typeface="Segoe UI" panose="020B0502040204020203" pitchFamily="34" charset="0"/>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904732" y="2588832"/>
            <a:ext cx="11007570" cy="2143323"/>
          </a:xfrm>
        </p:spPr>
        <p:txBody>
          <a:bodyPr anchor="ctr">
            <a:normAutofit/>
          </a:bodyPr>
          <a:lstStyle/>
          <a:p>
            <a:pPr marL="347663" indent="-347663">
              <a:spcAft>
                <a:spcPts val="3000"/>
              </a:spcAft>
            </a:pPr>
            <a:r>
              <a:rPr lang="en-US" sz="4400" dirty="0">
                <a:ea typeface="Roboto" panose="02000000000000000000" pitchFamily="2" charset="0"/>
              </a:rPr>
              <a:t>Borderline Personality Disorder</a:t>
            </a:r>
            <a:endParaRPr lang="en-US" sz="4400" dirty="0">
              <a:solidFill>
                <a:srgbClr val="103255"/>
              </a:solidFill>
              <a:ea typeface="Roboto" panose="02000000000000000000" pitchFamily="2" charset="0"/>
            </a:endParaRPr>
          </a:p>
          <a:p>
            <a:pPr marL="347663" indent="-347663">
              <a:spcAft>
                <a:spcPts val="3000"/>
              </a:spcAft>
            </a:pPr>
            <a:r>
              <a:rPr lang="en-US" sz="4400" dirty="0">
                <a:ea typeface="Roboto" panose="02000000000000000000" pitchFamily="2" charset="0"/>
              </a:rPr>
              <a:t>Antisocial Personality Disorder</a:t>
            </a:r>
            <a:endParaRPr lang="en-US" sz="4000" dirty="0">
              <a:solidFill>
                <a:srgbClr val="103255"/>
              </a:solidFill>
              <a:ea typeface="Roboto" panose="02000000000000000000" pitchFamily="2" charset="0"/>
            </a:endParaRPr>
          </a:p>
        </p:txBody>
      </p:sp>
      <p:pic>
        <p:nvPicPr>
          <p:cNvPr id="4" name="Picture 2">
            <a:extLst>
              <a:ext uri="{FF2B5EF4-FFF2-40B4-BE49-F238E27FC236}">
                <a16:creationId xmlns:a16="http://schemas.microsoft.com/office/drawing/2014/main" id="{1B9C7FA8-B81A-54AF-240E-BCD7B02F093B}"/>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825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a:xfrm>
            <a:off x="592215" y="365125"/>
            <a:ext cx="9057112" cy="611419"/>
          </a:xfrm>
        </p:spPr>
        <p:txBody>
          <a:bodyPr>
            <a:noAutofit/>
          </a:bodyPr>
          <a:lstStyle/>
          <a:p>
            <a:r>
              <a:rPr lang="en-US" b="1" dirty="0">
                <a:solidFill>
                  <a:srgbClr val="FFFFFF"/>
                </a:solidFill>
                <a:latin typeface="+mn-lt"/>
                <a:ea typeface="Roboto" panose="02000000000000000000" pitchFamily="2" charset="0"/>
                <a:cs typeface="Segoe UI" panose="020B0502040204020203" pitchFamily="34" charset="0"/>
              </a:rPr>
              <a:t>Borderline Personality Disorder:</a:t>
            </a:r>
            <a:br>
              <a:rPr lang="en-US" b="1" dirty="0">
                <a:solidFill>
                  <a:srgbClr val="FFFFFF"/>
                </a:solidFill>
                <a:latin typeface="+mn-lt"/>
                <a:ea typeface="Roboto" panose="02000000000000000000" pitchFamily="2" charset="0"/>
                <a:cs typeface="Segoe UI" panose="020B0502040204020203" pitchFamily="34" charset="0"/>
              </a:rPr>
            </a:br>
            <a:r>
              <a:rPr lang="en-US" b="1" dirty="0">
                <a:solidFill>
                  <a:srgbClr val="FFFFFF"/>
                </a:solidFill>
                <a:latin typeface="+mn-lt"/>
                <a:ea typeface="Roboto" panose="02000000000000000000" pitchFamily="2" charset="0"/>
                <a:cs typeface="Segoe UI" panose="020B0502040204020203" pitchFamily="34" charset="0"/>
              </a:rPr>
              <a:t>Signs and Symptoms</a:t>
            </a:r>
            <a:endParaRPr lang="en-US" dirty="0">
              <a:latin typeface="+mn-lt"/>
              <a:ea typeface="Roboto" panose="02000000000000000000" pitchFamily="2" charset="0"/>
              <a:cs typeface="Segoe UI" panose="020B0502040204020203" pitchFamily="34" charset="0"/>
            </a:endParaRPr>
          </a:p>
        </p:txBody>
      </p:sp>
      <p:pic>
        <p:nvPicPr>
          <p:cNvPr id="2050" name="Picture 2">
            <a:extLst>
              <a:ext uri="{FF2B5EF4-FFF2-40B4-BE49-F238E27FC236}">
                <a16:creationId xmlns:a16="http://schemas.microsoft.com/office/drawing/2014/main" id="{1ADA3C03-6F01-4C75-9C30-19471666A7A5}"/>
              </a:ext>
              <a:ext uri="{C183D7F6-B498-43B3-948B-1728B52AA6E4}">
                <adec:decorative xmlns:adec="http://schemas.microsoft.com/office/drawing/2017/decorative" val="1"/>
              </a:ext>
            </a:extLst>
          </p:cNvPr>
          <p:cNvPicPr>
            <a:picLocks noChangeAspect="1" noChangeArrowheads="1"/>
          </p:cNvPicPr>
          <p:nvPr/>
        </p:nvPicPr>
        <p:blipFill rotWithShape="1">
          <a:blip r:embed="rId3">
            <a:duotone>
              <a:schemeClr val="accent1">
                <a:shade val="45000"/>
                <a:satMod val="135000"/>
              </a:schemeClr>
              <a:prstClr val="white"/>
            </a:duotone>
            <a:alphaModFix amt="50000"/>
            <a:extLst>
              <a:ext uri="{28A0092B-C50C-407E-A947-70E740481C1C}">
                <a14:useLocalDpi xmlns:a14="http://schemas.microsoft.com/office/drawing/2010/main" val="0"/>
              </a:ext>
            </a:extLst>
          </a:blip>
          <a:srcRect t="18518"/>
          <a:stretch/>
        </p:blipFill>
        <p:spPr bwMode="auto">
          <a:xfrm>
            <a:off x="8300" y="1319516"/>
            <a:ext cx="12192000" cy="5538486"/>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613412" y="1726516"/>
            <a:ext cx="5280008" cy="4469835"/>
          </a:xfrm>
        </p:spPr>
        <p:txBody>
          <a:bodyPr anchor="t">
            <a:normAutofit/>
          </a:bodyPr>
          <a:lstStyle/>
          <a:p>
            <a:pPr>
              <a:spcAft>
                <a:spcPts val="1200"/>
              </a:spcAft>
            </a:pPr>
            <a:r>
              <a:rPr lang="en-US" sz="3600" dirty="0">
                <a:solidFill>
                  <a:srgbClr val="103255"/>
                </a:solidFill>
                <a:ea typeface="Roboto" panose="02000000000000000000" pitchFamily="2" charset="0"/>
              </a:rPr>
              <a:t>Fear of abandonment</a:t>
            </a:r>
          </a:p>
          <a:p>
            <a:pPr>
              <a:spcAft>
                <a:spcPts val="1200"/>
              </a:spcAft>
            </a:pPr>
            <a:r>
              <a:rPr lang="en-US" sz="3600" dirty="0">
                <a:solidFill>
                  <a:srgbClr val="103255"/>
                </a:solidFill>
                <a:ea typeface="Roboto" panose="02000000000000000000" pitchFamily="2" charset="0"/>
              </a:rPr>
              <a:t>Intense and unstable relationships</a:t>
            </a:r>
          </a:p>
          <a:p>
            <a:pPr>
              <a:spcAft>
                <a:spcPts val="1200"/>
              </a:spcAft>
            </a:pPr>
            <a:r>
              <a:rPr lang="en-US" sz="3600" dirty="0">
                <a:ea typeface="Roboto" panose="02000000000000000000" pitchFamily="2" charset="0"/>
              </a:rPr>
              <a:t>Unstable self-image</a:t>
            </a:r>
          </a:p>
          <a:p>
            <a:pPr>
              <a:spcAft>
                <a:spcPts val="1200"/>
              </a:spcAft>
            </a:pPr>
            <a:r>
              <a:rPr lang="en-US" sz="3600" dirty="0">
                <a:ea typeface="Roboto" panose="02000000000000000000" pitchFamily="2" charset="0"/>
              </a:rPr>
              <a:t>Impulsive, self-destructive behaviors</a:t>
            </a:r>
          </a:p>
        </p:txBody>
      </p:sp>
      <p:sp>
        <p:nvSpPr>
          <p:cNvPr id="4" name="Content Placeholder 1">
            <a:extLst>
              <a:ext uri="{FF2B5EF4-FFF2-40B4-BE49-F238E27FC236}">
                <a16:creationId xmlns:a16="http://schemas.microsoft.com/office/drawing/2014/main" id="{7AE8C27C-55D2-47D1-990D-A0FD4035B029}"/>
              </a:ext>
            </a:extLst>
          </p:cNvPr>
          <p:cNvSpPr txBox="1">
            <a:spLocks/>
          </p:cNvSpPr>
          <p:nvPr/>
        </p:nvSpPr>
        <p:spPr>
          <a:xfrm>
            <a:off x="6037201" y="1687897"/>
            <a:ext cx="5989821" cy="517010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i="0" kern="1200">
                <a:solidFill>
                  <a:srgbClr val="10325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3600" dirty="0">
                <a:ea typeface="Roboto" panose="02000000000000000000" pitchFamily="2" charset="0"/>
              </a:rPr>
              <a:t>Self-injurious and suicidal behavior</a:t>
            </a:r>
          </a:p>
          <a:p>
            <a:pPr>
              <a:spcAft>
                <a:spcPts val="1200"/>
              </a:spcAft>
            </a:pPr>
            <a:r>
              <a:rPr lang="en-US" sz="3600" dirty="0">
                <a:ea typeface="Roboto" panose="02000000000000000000" pitchFamily="2" charset="0"/>
              </a:rPr>
              <a:t>Chronic feelings of emptiness </a:t>
            </a:r>
          </a:p>
          <a:p>
            <a:pPr>
              <a:spcAft>
                <a:spcPts val="1200"/>
              </a:spcAft>
            </a:pPr>
            <a:r>
              <a:rPr lang="en-US" sz="3600" dirty="0">
                <a:solidFill>
                  <a:srgbClr val="103255"/>
                </a:solidFill>
                <a:ea typeface="Roboto" panose="02000000000000000000" pitchFamily="2" charset="0"/>
              </a:rPr>
              <a:t>Intense mood and mood swings</a:t>
            </a:r>
            <a:endParaRPr lang="en-US" sz="3600" dirty="0">
              <a:ea typeface="Roboto" panose="02000000000000000000" pitchFamily="2" charset="0"/>
            </a:endParaRPr>
          </a:p>
          <a:p>
            <a:pPr>
              <a:spcAft>
                <a:spcPts val="1200"/>
              </a:spcAft>
            </a:pPr>
            <a:r>
              <a:rPr lang="en-US" sz="3600" dirty="0">
                <a:ea typeface="Roboto" panose="02000000000000000000" pitchFamily="2" charset="0"/>
              </a:rPr>
              <a:t>Intense, uncontrollable anger</a:t>
            </a:r>
          </a:p>
        </p:txBody>
      </p:sp>
      <p:pic>
        <p:nvPicPr>
          <p:cNvPr id="5" name="Picture 2">
            <a:extLst>
              <a:ext uri="{FF2B5EF4-FFF2-40B4-BE49-F238E27FC236}">
                <a16:creationId xmlns:a16="http://schemas.microsoft.com/office/drawing/2014/main" id="{C3A4C42B-9FB8-4C29-C359-BBC35F75CD4E}"/>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231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a:xfrm>
            <a:off x="592214" y="365125"/>
            <a:ext cx="9624229" cy="611419"/>
          </a:xfrm>
        </p:spPr>
        <p:txBody>
          <a:bodyPr>
            <a:noAutofit/>
          </a:bodyPr>
          <a:lstStyle/>
          <a:p>
            <a:r>
              <a:rPr lang="en-US" sz="4000" b="1" dirty="0">
                <a:solidFill>
                  <a:srgbClr val="FFFFFF"/>
                </a:solidFill>
                <a:latin typeface="+mn-lt"/>
                <a:ea typeface="Roboto" panose="02000000000000000000" pitchFamily="2" charset="0"/>
                <a:cs typeface="Tahoma" panose="020B0604030504040204" pitchFamily="34" charset="0"/>
              </a:rPr>
              <a:t>Video: 9 Things About Borderline Personality Disorder You Need to Know</a:t>
            </a:r>
            <a:endParaRPr lang="en-US" sz="4000" dirty="0">
              <a:latin typeface="+mn-lt"/>
              <a:ea typeface="Roboto" panose="02000000000000000000" pitchFamily="2" charset="0"/>
              <a:cs typeface="Tahoma" panose="020B0604030504040204" pitchFamily="34" charset="0"/>
            </a:endParaRPr>
          </a:p>
        </p:txBody>
      </p:sp>
      <p:sp>
        <p:nvSpPr>
          <p:cNvPr id="4" name="Thought Bubble: Cloud 3" descr="Q&amp;A thought bubble">
            <a:extLst>
              <a:ext uri="{FF2B5EF4-FFF2-40B4-BE49-F238E27FC236}">
                <a16:creationId xmlns:a16="http://schemas.microsoft.com/office/drawing/2014/main" id="{092F3288-4187-A16D-CC9F-81D4913FC860}"/>
              </a:ext>
            </a:extLst>
          </p:cNvPr>
          <p:cNvSpPr/>
          <p:nvPr/>
        </p:nvSpPr>
        <p:spPr>
          <a:xfrm>
            <a:off x="229679" y="6118917"/>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latin typeface="Roboto" panose="02000000000000000000" pitchFamily="2" charset="0"/>
                <a:ea typeface="Roboto" panose="02000000000000000000" pitchFamily="2" charset="0"/>
                <a:cs typeface="Times New Roman" panose="02020603050405020304" pitchFamily="18" charset="0"/>
              </a:rPr>
              <a:t>Q&amp;A</a:t>
            </a:r>
            <a:endParaRPr lang="en-US" sz="1200" dirty="0">
              <a:effectLst/>
              <a:latin typeface="Roboto" panose="02000000000000000000" pitchFamily="2" charset="0"/>
              <a:ea typeface="Roboto" panose="02000000000000000000" pitchFamily="2" charset="0"/>
              <a:cs typeface="Times New Roman" panose="02020603050405020304" pitchFamily="18" charset="0"/>
            </a:endParaRPr>
          </a:p>
        </p:txBody>
      </p:sp>
      <p:pic>
        <p:nvPicPr>
          <p:cNvPr id="5" name="Picture 4" descr="Borderline Personality Disorder illustration with a shadow and normal self depicted">
            <a:hlinkClick r:id="rId3"/>
            <a:extLst>
              <a:ext uri="{FF2B5EF4-FFF2-40B4-BE49-F238E27FC236}">
                <a16:creationId xmlns:a16="http://schemas.microsoft.com/office/drawing/2014/main" id="{BA9CFAB4-7760-D131-8554-866DC197900D}"/>
              </a:ext>
            </a:extLst>
          </p:cNvPr>
          <p:cNvPicPr>
            <a:picLocks noChangeAspect="1"/>
          </p:cNvPicPr>
          <p:nvPr/>
        </p:nvPicPr>
        <p:blipFill>
          <a:blip r:embed="rId4"/>
          <a:stretch>
            <a:fillRect/>
          </a:stretch>
        </p:blipFill>
        <p:spPr>
          <a:xfrm>
            <a:off x="2344440" y="1866413"/>
            <a:ext cx="7790508" cy="4148109"/>
          </a:xfrm>
          <a:prstGeom prst="rect">
            <a:avLst/>
          </a:prstGeom>
        </p:spPr>
      </p:pic>
      <p:pic>
        <p:nvPicPr>
          <p:cNvPr id="2" name="Picture 2">
            <a:extLst>
              <a:ext uri="{FF2B5EF4-FFF2-40B4-BE49-F238E27FC236}">
                <a16:creationId xmlns:a16="http://schemas.microsoft.com/office/drawing/2014/main" id="{008481B9-5E91-CA36-FB19-DB5038E58A79}"/>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8184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E12F8CED1E8DC41A2F5DF6FD2BD7E75" ma:contentTypeVersion="13" ma:contentTypeDescription="Create a new document." ma:contentTypeScope="" ma:versionID="b812f48f389fb9c2e376c1a16844e569">
  <xsd:schema xmlns:xsd="http://www.w3.org/2001/XMLSchema" xmlns:xs="http://www.w3.org/2001/XMLSchema" xmlns:p="http://schemas.microsoft.com/office/2006/metadata/properties" xmlns:ns2="18c2110a-fa4b-402c-8c82-3701cde48037" xmlns:ns3="fb9f44b2-6070-4b2a-b7c2-28dd78d6e307" targetNamespace="http://schemas.microsoft.com/office/2006/metadata/properties" ma:root="true" ma:fieldsID="95d94b8583f98be8eb4dfeeb33e7c311" ns2:_="" ns3:_="">
    <xsd:import namespace="18c2110a-fa4b-402c-8c82-3701cde48037"/>
    <xsd:import namespace="fb9f44b2-6070-4b2a-b7c2-28dd78d6e30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c2110a-fa4b-402c-8c82-3701cde480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9f44b2-6070-4b2a-b7c2-28dd78d6e30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A6048E8-8C90-4771-991C-B83A9E1EE3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c2110a-fa4b-402c-8c82-3701cde48037"/>
    <ds:schemaRef ds:uri="fb9f44b2-6070-4b2a-b7c2-28dd78d6e30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DD3AB1-DD45-4A8F-9ACE-E0C5B9B3B8ED}">
  <ds:schemaRefs>
    <ds:schemaRef ds:uri="http://schemas.microsoft.com/office/2006/documentManagement/types"/>
    <ds:schemaRef ds:uri="18c2110a-fa4b-402c-8c82-3701cde48037"/>
    <ds:schemaRef ds:uri="http://schemas.microsoft.com/office/2006/metadata/properties"/>
    <ds:schemaRef ds:uri="http://www.w3.org/XML/1998/namespace"/>
    <ds:schemaRef ds:uri="fb9f44b2-6070-4b2a-b7c2-28dd78d6e307"/>
    <ds:schemaRef ds:uri="http://schemas.microsoft.com/office/infopath/2007/PartnerControls"/>
    <ds:schemaRef ds:uri="http://purl.org/dc/dcmitype/"/>
    <ds:schemaRef ds:uri="http://schemas.openxmlformats.org/package/2006/metadata/core-properties"/>
    <ds:schemaRef ds:uri="http://purl.org/dc/terms/"/>
    <ds:schemaRef ds:uri="http://purl.org/dc/elements/1.1/"/>
  </ds:schemaRefs>
</ds:datastoreItem>
</file>

<file path=customXml/itemProps3.xml><?xml version="1.0" encoding="utf-8"?>
<ds:datastoreItem xmlns:ds="http://schemas.openxmlformats.org/officeDocument/2006/customXml" ds:itemID="{166E53BF-1043-4A6F-95FC-19739214853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42381</TotalTime>
  <Words>507</Words>
  <Application>Microsoft Macintosh PowerPoint</Application>
  <PresentationFormat>Widescreen</PresentationFormat>
  <Paragraphs>77</Paragraphs>
  <Slides>12</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Courier New</vt:lpstr>
      <vt:lpstr>Roboto</vt:lpstr>
      <vt:lpstr>Office Theme</vt:lpstr>
      <vt:lpstr>Personality Disorders Expanded CRIT Content</vt:lpstr>
      <vt:lpstr>Module Overview</vt:lpstr>
      <vt:lpstr>What Is Personality?</vt:lpstr>
      <vt:lpstr>Personality Disorders (1 of 3)</vt:lpstr>
      <vt:lpstr>Personality Disorders (2 of 3)</vt:lpstr>
      <vt:lpstr>Personality Disorders (3 of 3)</vt:lpstr>
      <vt:lpstr>Personality Disorders Associated with Emergency Service Use</vt:lpstr>
      <vt:lpstr>Borderline Personality Disorder: Signs and Symptoms</vt:lpstr>
      <vt:lpstr>Video: 9 Things About Borderline Personality Disorder You Need to Know</vt:lpstr>
      <vt:lpstr>Antisocial Personality Disorder</vt:lpstr>
      <vt:lpstr>Tips for Responding to People Living with Personality Disorders</vt:lpstr>
      <vt:lpstr>Module Wrap-Up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Briela Tollisen</dc:creator>
  <cp:lastModifiedBy>Bella Pezzati</cp:lastModifiedBy>
  <cp:revision>105</cp:revision>
  <dcterms:created xsi:type="dcterms:W3CDTF">2021-01-14T15:43:50Z</dcterms:created>
  <dcterms:modified xsi:type="dcterms:W3CDTF">2025-02-27T17:12:17Z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0x0101001E12F8CED1E8DC41A2F5DF6FD2BD7E75</vt:lpwstr>
  </property>
</Properties>
</file>